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66" r:id="rId7"/>
    <p:sldId id="290" r:id="rId8"/>
    <p:sldId id="267" r:id="rId9"/>
    <p:sldId id="268" r:id="rId10"/>
    <p:sldId id="269" r:id="rId11"/>
    <p:sldId id="270" r:id="rId12"/>
    <p:sldId id="272" r:id="rId13"/>
    <p:sldId id="273" r:id="rId14"/>
    <p:sldId id="274" r:id="rId15"/>
    <p:sldId id="275" r:id="rId16"/>
    <p:sldId id="278" r:id="rId17"/>
    <p:sldId id="289" r:id="rId18"/>
    <p:sldId id="277" r:id="rId19"/>
    <p:sldId id="279" r:id="rId20"/>
    <p:sldId id="280" r:id="rId21"/>
    <p:sldId id="281" r:id="rId22"/>
    <p:sldId id="282" r:id="rId23"/>
    <p:sldId id="283" r:id="rId24"/>
    <p:sldId id="284" r:id="rId25"/>
    <p:sldId id="285" r:id="rId26"/>
    <p:sldId id="286" r:id="rId27"/>
    <p:sldId id="291" r:id="rId28"/>
    <p:sldId id="292" r:id="rId29"/>
    <p:sldId id="287" r:id="rId30"/>
    <p:sldId id="288" r:id="rId31"/>
  </p:sldIdLst>
  <p:sldSz cx="18288000" cy="10287000"/>
  <p:notesSz cx="6858000" cy="9144000"/>
  <p:embeddedFontLst>
    <p:embeddedFont>
      <p:font typeface="Arial" panose="020B0604020202020204" pitchFamily="34" charset="0"/>
      <p:regular r:id="rId32"/>
    </p:embeddedFont>
    <p:embeddedFont>
      <p:font typeface="Calibri" panose="020F0502020204030204" pitchFamily="34" charset="0"/>
      <p:regular r:id="rId33"/>
      <p:bold r:id="rId34"/>
      <p:italic r:id="rId35"/>
      <p:boldItalic r:id="rId36"/>
    </p:embeddedFont>
    <p:embeddedFont>
      <p:font typeface="SF Compact Display" panose="020B0504030202060204" pitchFamily="34" charset="0"/>
      <p:regular r:id="rId37"/>
      <p:bold r:id="rId38"/>
    </p:embeddedFont>
    <p:embeddedFont>
      <p:font typeface="SF Pro Display" panose="00000500000000000000" pitchFamily="50"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585962" y="3351461"/>
            <a:ext cx="13116071" cy="2330703"/>
          </a:xfrm>
          <a:prstGeom prst="rect">
            <a:avLst/>
          </a:prstGeom>
        </p:spPr>
        <p:txBody>
          <a:bodyPr wrap="square" lIns="0" tIns="0" rIns="0" bIns="0" rtlCol="0" anchor="t">
            <a:spAutoFit/>
          </a:bodyPr>
          <a:lstStyle/>
          <a:p>
            <a:pPr marL="0" lvl="0" indent="0" algn="ctr">
              <a:lnSpc>
                <a:spcPts val="9532"/>
              </a:lnSpc>
              <a:spcBef>
                <a:spcPct val="0"/>
              </a:spcBef>
            </a:pPr>
            <a:r>
              <a:rPr lang="en-US" sz="6808" dirty="0">
                <a:solidFill>
                  <a:srgbClr val="000000"/>
                </a:solidFill>
                <a:latin typeface="SF Pro Display" panose="00000500000000000000" pitchFamily="50" charset="0"/>
                <a:ea typeface="SF Pro Display" panose="00000500000000000000" pitchFamily="50" charset="0"/>
              </a:rPr>
              <a:t>‘Dehazing of an Image using Dark Channel Prior’</a:t>
            </a:r>
          </a:p>
        </p:txBody>
      </p:sp>
      <p:sp>
        <p:nvSpPr>
          <p:cNvPr id="5" name="TextBox 5"/>
          <p:cNvSpPr txBox="1"/>
          <p:nvPr/>
        </p:nvSpPr>
        <p:spPr>
          <a:xfrm>
            <a:off x="6398958" y="1226529"/>
            <a:ext cx="5490083" cy="533608"/>
          </a:xfrm>
          <a:prstGeom prst="rect">
            <a:avLst/>
          </a:prstGeom>
        </p:spPr>
        <p:txBody>
          <a:bodyPr lIns="0" tIns="0" rIns="0" bIns="0" rtlCol="0" anchor="t">
            <a:spAutoFit/>
          </a:bodyPr>
          <a:lstStyle/>
          <a:p>
            <a:pPr marL="0" lvl="0" indent="0" algn="ctr">
              <a:lnSpc>
                <a:spcPts val="4537"/>
              </a:lnSpc>
              <a:spcBef>
                <a:spcPct val="0"/>
              </a:spcBef>
            </a:pPr>
            <a:r>
              <a:rPr lang="en-US" sz="3240" dirty="0">
                <a:solidFill>
                  <a:srgbClr val="000000"/>
                </a:solidFill>
                <a:latin typeface="SF Compact Display" panose="020B0504030202060204" pitchFamily="34" charset="0"/>
              </a:rPr>
              <a:t>Digital Image Processing - 1</a:t>
            </a:r>
          </a:p>
        </p:txBody>
      </p:sp>
      <p:sp>
        <p:nvSpPr>
          <p:cNvPr id="6" name="TextBox 6"/>
          <p:cNvSpPr txBox="1"/>
          <p:nvPr/>
        </p:nvSpPr>
        <p:spPr>
          <a:xfrm>
            <a:off x="5009549" y="7238853"/>
            <a:ext cx="8268898" cy="1805302"/>
          </a:xfrm>
          <a:prstGeom prst="rect">
            <a:avLst/>
          </a:prstGeom>
        </p:spPr>
        <p:txBody>
          <a:bodyPr wrap="square" lIns="0" tIns="0" rIns="0" bIns="0" rtlCol="0" anchor="t">
            <a:spAutoFit/>
          </a:bodyPr>
          <a:lstStyle/>
          <a:p>
            <a:pPr algn="ctr">
              <a:lnSpc>
                <a:spcPts val="3552"/>
              </a:lnSpc>
            </a:pPr>
            <a:r>
              <a:rPr lang="en-US" sz="2800" dirty="0">
                <a:solidFill>
                  <a:srgbClr val="000000"/>
                </a:solidFill>
                <a:latin typeface="SF Pro Display" panose="00000500000000000000" pitchFamily="50" charset="0"/>
                <a:ea typeface="SF Pro Display" panose="00000500000000000000" pitchFamily="50" charset="0"/>
              </a:rPr>
              <a:t>Team Number : 23</a:t>
            </a:r>
          </a:p>
          <a:p>
            <a:pPr algn="ctr">
              <a:lnSpc>
                <a:spcPts val="3552"/>
              </a:lnSpc>
            </a:pPr>
            <a:r>
              <a:rPr lang="en-US" sz="2800" dirty="0" err="1">
                <a:solidFill>
                  <a:srgbClr val="000000"/>
                </a:solidFill>
                <a:latin typeface="SF Pro Display" panose="00000500000000000000" pitchFamily="50" charset="0"/>
                <a:ea typeface="SF Pro Display" panose="00000500000000000000" pitchFamily="50" charset="0"/>
              </a:rPr>
              <a:t>Shrihari</a:t>
            </a:r>
            <a:r>
              <a:rPr lang="en-US" sz="2800" dirty="0">
                <a:solidFill>
                  <a:srgbClr val="000000"/>
                </a:solidFill>
                <a:latin typeface="SF Pro Display" panose="00000500000000000000" pitchFamily="50" charset="0"/>
                <a:ea typeface="SF Pro Display" panose="00000500000000000000" pitchFamily="50" charset="0"/>
              </a:rPr>
              <a:t> Narayan </a:t>
            </a:r>
            <a:r>
              <a:rPr lang="en-US" sz="2800" dirty="0" err="1">
                <a:solidFill>
                  <a:srgbClr val="000000"/>
                </a:solidFill>
                <a:latin typeface="SF Pro Display" panose="00000500000000000000" pitchFamily="50" charset="0"/>
                <a:ea typeface="SF Pro Display" panose="00000500000000000000" pitchFamily="50" charset="0"/>
              </a:rPr>
              <a:t>Birthur</a:t>
            </a:r>
            <a:r>
              <a:rPr lang="en-US" sz="2800" dirty="0">
                <a:solidFill>
                  <a:srgbClr val="000000"/>
                </a:solidFill>
                <a:latin typeface="SF Pro Display" panose="00000500000000000000" pitchFamily="50" charset="0"/>
                <a:ea typeface="SF Pro Display" panose="00000500000000000000" pitchFamily="50" charset="0"/>
              </a:rPr>
              <a:t> (PES1UG21EC275)</a:t>
            </a:r>
          </a:p>
          <a:p>
            <a:pPr algn="ctr">
              <a:lnSpc>
                <a:spcPts val="3552"/>
              </a:lnSpc>
            </a:pPr>
            <a:r>
              <a:rPr lang="en-US" sz="2800" dirty="0">
                <a:solidFill>
                  <a:srgbClr val="000000"/>
                </a:solidFill>
                <a:latin typeface="SF Pro Display" panose="00000500000000000000" pitchFamily="50" charset="0"/>
                <a:ea typeface="SF Pro Display" panose="00000500000000000000" pitchFamily="50" charset="0"/>
              </a:rPr>
              <a:t>Srinivasa </a:t>
            </a:r>
            <a:r>
              <a:rPr lang="en-US" sz="2800" dirty="0" err="1">
                <a:solidFill>
                  <a:srgbClr val="000000"/>
                </a:solidFill>
                <a:latin typeface="SF Pro Display" panose="00000500000000000000" pitchFamily="50" charset="0"/>
                <a:ea typeface="SF Pro Display" panose="00000500000000000000" pitchFamily="50" charset="0"/>
              </a:rPr>
              <a:t>Puranika</a:t>
            </a:r>
            <a:r>
              <a:rPr lang="en-US" sz="2800" dirty="0">
                <a:solidFill>
                  <a:srgbClr val="000000"/>
                </a:solidFill>
                <a:latin typeface="SF Pro Display" panose="00000500000000000000" pitchFamily="50" charset="0"/>
                <a:ea typeface="SF Pro Display" panose="00000500000000000000" pitchFamily="50" charset="0"/>
              </a:rPr>
              <a:t> Bhatta (PES1UG21EC295)</a:t>
            </a:r>
          </a:p>
          <a:p>
            <a:pPr algn="ctr">
              <a:lnSpc>
                <a:spcPts val="3552"/>
              </a:lnSpc>
            </a:pPr>
            <a:r>
              <a:rPr lang="en-US" sz="2800" dirty="0" err="1">
                <a:solidFill>
                  <a:srgbClr val="000000"/>
                </a:solidFill>
                <a:latin typeface="SF Pro Display" panose="00000500000000000000" pitchFamily="50" charset="0"/>
                <a:ea typeface="SF Pro Display" panose="00000500000000000000" pitchFamily="50" charset="0"/>
              </a:rPr>
              <a:t>Sumukh</a:t>
            </a:r>
            <a:r>
              <a:rPr lang="en-US" sz="2800" dirty="0">
                <a:solidFill>
                  <a:srgbClr val="000000"/>
                </a:solidFill>
                <a:latin typeface="SF Pro Display" panose="00000500000000000000" pitchFamily="50" charset="0"/>
                <a:ea typeface="SF Pro Display" panose="00000500000000000000" pitchFamily="50" charset="0"/>
              </a:rPr>
              <a:t> </a:t>
            </a:r>
            <a:r>
              <a:rPr lang="en-US" sz="2800" dirty="0" err="1">
                <a:solidFill>
                  <a:srgbClr val="000000"/>
                </a:solidFill>
                <a:latin typeface="SF Pro Display" panose="00000500000000000000" pitchFamily="50" charset="0"/>
                <a:ea typeface="SF Pro Display" panose="00000500000000000000" pitchFamily="50" charset="0"/>
              </a:rPr>
              <a:t>Shadakshari</a:t>
            </a:r>
            <a:r>
              <a:rPr lang="en-US" sz="2800" dirty="0">
                <a:solidFill>
                  <a:srgbClr val="000000"/>
                </a:solidFill>
                <a:latin typeface="SF Pro Display" panose="00000500000000000000" pitchFamily="50" charset="0"/>
                <a:ea typeface="SF Pro Display" panose="00000500000000000000" pitchFamily="50" charset="0"/>
              </a:rPr>
              <a:t> (PES1UG21EC302)</a:t>
            </a:r>
          </a:p>
        </p:txBody>
      </p:sp>
      <p:sp>
        <p:nvSpPr>
          <p:cNvPr id="7" name="TextBox 7"/>
          <p:cNvSpPr txBox="1"/>
          <p:nvPr/>
        </p:nvSpPr>
        <p:spPr>
          <a:xfrm>
            <a:off x="7882252" y="1849058"/>
            <a:ext cx="2523492" cy="307777"/>
          </a:xfrm>
          <a:prstGeom prst="rect">
            <a:avLst/>
          </a:prstGeom>
        </p:spPr>
        <p:txBody>
          <a:bodyPr wrap="square" lIns="0" tIns="0" rIns="0" bIns="0" rtlCol="0" anchor="t">
            <a:spAutoFit/>
          </a:bodyPr>
          <a:lstStyle/>
          <a:p>
            <a:pPr algn="ctr">
              <a:lnSpc>
                <a:spcPts val="2395"/>
              </a:lnSpc>
              <a:spcBef>
                <a:spcPct val="0"/>
              </a:spcBef>
            </a:pPr>
            <a:r>
              <a:rPr lang="en-US" sz="2400" dirty="0">
                <a:solidFill>
                  <a:srgbClr val="000000"/>
                </a:solidFill>
                <a:latin typeface="SF Compact Display" panose="020B0504030202060204" pitchFamily="34" charset="0"/>
              </a:rPr>
              <a:t>(UE21EC342AC1) </a:t>
            </a:r>
          </a:p>
        </p:txBody>
      </p:sp>
      <p:pic>
        <p:nvPicPr>
          <p:cNvPr id="8" name="Picture 2" descr="PESU I/O | PESU I/O">
            <a:extLst>
              <a:ext uri="{FF2B5EF4-FFF2-40B4-BE49-F238E27FC236}">
                <a16:creationId xmlns:a16="http://schemas.microsoft.com/office/drawing/2014/main" id="{75F700D8-4B25-4FA4-9226-AFFBB56125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BBA2AE7-907B-4680-B36F-BCB4CC01582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9837" y="107248"/>
            <a:ext cx="1219200" cy="1115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984885"/>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Estimating the Transmission:</a:t>
            </a:r>
          </a:p>
          <a:p>
            <a:pPr marL="0" lvl="0" indent="0" algn="l" rtl="0">
              <a:spcBef>
                <a:spcPts val="0"/>
              </a:spcBef>
              <a:spcAft>
                <a:spcPts val="0"/>
              </a:spcAft>
              <a:buNone/>
            </a:pPr>
            <a:endParaRPr lang="en-US" sz="3200" b="1" dirty="0"/>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sp>
        <p:nvSpPr>
          <p:cNvPr id="10" name="TextBox 9">
            <a:extLst>
              <a:ext uri="{FF2B5EF4-FFF2-40B4-BE49-F238E27FC236}">
                <a16:creationId xmlns:a16="http://schemas.microsoft.com/office/drawing/2014/main" id="{771BAF90-B68F-47C6-B61F-21FE9020EA3C}"/>
              </a:ext>
            </a:extLst>
          </p:cNvPr>
          <p:cNvSpPr txBox="1"/>
          <p:nvPr/>
        </p:nvSpPr>
        <p:spPr>
          <a:xfrm>
            <a:off x="1802436" y="3212678"/>
            <a:ext cx="15736515" cy="1077218"/>
          </a:xfrm>
          <a:prstGeom prst="rect">
            <a:avLst/>
          </a:prstGeom>
          <a:noFill/>
        </p:spPr>
        <p:txBody>
          <a:bodyPr wrap="square">
            <a:spAutoFit/>
          </a:bodyPr>
          <a:lstStyle/>
          <a:p>
            <a:r>
              <a:rPr lang="en-US" sz="3200" dirty="0"/>
              <a:t>Then, we take the min operation among three color channels on the above equation and obtain:</a:t>
            </a:r>
          </a:p>
        </p:txBody>
      </p:sp>
      <p:pic>
        <p:nvPicPr>
          <p:cNvPr id="3" name="Picture 2">
            <a:extLst>
              <a:ext uri="{FF2B5EF4-FFF2-40B4-BE49-F238E27FC236}">
                <a16:creationId xmlns:a16="http://schemas.microsoft.com/office/drawing/2014/main" id="{E776E5B7-201B-4B30-A5A3-94EB2E4FF4F9}"/>
              </a:ext>
            </a:extLst>
          </p:cNvPr>
          <p:cNvPicPr>
            <a:picLocks noChangeAspect="1"/>
          </p:cNvPicPr>
          <p:nvPr/>
        </p:nvPicPr>
        <p:blipFill>
          <a:blip r:embed="rId4"/>
          <a:stretch>
            <a:fillRect/>
          </a:stretch>
        </p:blipFill>
        <p:spPr>
          <a:xfrm>
            <a:off x="1802436" y="4197563"/>
            <a:ext cx="8672007" cy="1905064"/>
          </a:xfrm>
          <a:prstGeom prst="rect">
            <a:avLst/>
          </a:prstGeom>
        </p:spPr>
      </p:pic>
      <p:sp>
        <p:nvSpPr>
          <p:cNvPr id="16" name="TextBox 15">
            <a:extLst>
              <a:ext uri="{FF2B5EF4-FFF2-40B4-BE49-F238E27FC236}">
                <a16:creationId xmlns:a16="http://schemas.microsoft.com/office/drawing/2014/main" id="{0755E6BF-C23B-490F-8487-DD6E9ED9E34F}"/>
              </a:ext>
            </a:extLst>
          </p:cNvPr>
          <p:cNvSpPr txBox="1"/>
          <p:nvPr/>
        </p:nvSpPr>
        <p:spPr>
          <a:xfrm>
            <a:off x="1802436" y="6254428"/>
            <a:ext cx="12573000" cy="584775"/>
          </a:xfrm>
          <a:prstGeom prst="rect">
            <a:avLst/>
          </a:prstGeom>
          <a:noFill/>
        </p:spPr>
        <p:txBody>
          <a:bodyPr wrap="square">
            <a:spAutoFit/>
          </a:bodyPr>
          <a:lstStyle/>
          <a:p>
            <a:r>
              <a:rPr lang="en-US" sz="3200" dirty="0"/>
              <a:t>According to the dark channel prior,</a:t>
            </a:r>
          </a:p>
        </p:txBody>
      </p:sp>
      <p:pic>
        <p:nvPicPr>
          <p:cNvPr id="17" name="Picture 16">
            <a:extLst>
              <a:ext uri="{FF2B5EF4-FFF2-40B4-BE49-F238E27FC236}">
                <a16:creationId xmlns:a16="http://schemas.microsoft.com/office/drawing/2014/main" id="{55F8D25A-DA46-4641-9073-B33F413FC505}"/>
              </a:ext>
            </a:extLst>
          </p:cNvPr>
          <p:cNvPicPr>
            <a:picLocks noChangeAspect="1"/>
          </p:cNvPicPr>
          <p:nvPr/>
        </p:nvPicPr>
        <p:blipFill>
          <a:blip r:embed="rId5"/>
          <a:stretch>
            <a:fillRect/>
          </a:stretch>
        </p:blipFill>
        <p:spPr>
          <a:xfrm>
            <a:off x="1802436" y="7049412"/>
            <a:ext cx="7728241" cy="1206812"/>
          </a:xfrm>
          <a:prstGeom prst="rect">
            <a:avLst/>
          </a:prstGeom>
        </p:spPr>
      </p:pic>
      <p:pic>
        <p:nvPicPr>
          <p:cNvPr id="19" name="Picture 18">
            <a:extLst>
              <a:ext uri="{FF2B5EF4-FFF2-40B4-BE49-F238E27FC236}">
                <a16:creationId xmlns:a16="http://schemas.microsoft.com/office/drawing/2014/main" id="{4059C08C-4115-4137-93CD-BEDE478387F7}"/>
              </a:ext>
            </a:extLst>
          </p:cNvPr>
          <p:cNvPicPr>
            <a:picLocks noChangeAspect="1"/>
          </p:cNvPicPr>
          <p:nvPr/>
        </p:nvPicPr>
        <p:blipFill>
          <a:blip r:embed="rId6"/>
          <a:stretch>
            <a:fillRect/>
          </a:stretch>
        </p:blipFill>
        <p:spPr>
          <a:xfrm>
            <a:off x="10474443" y="6839203"/>
            <a:ext cx="5590138" cy="1391536"/>
          </a:xfrm>
          <a:prstGeom prst="rect">
            <a:avLst/>
          </a:prstGeom>
        </p:spPr>
      </p:pic>
    </p:spTree>
    <p:extLst>
      <p:ext uri="{BB962C8B-B14F-4D97-AF65-F5344CB8AC3E}">
        <p14:creationId xmlns:p14="http://schemas.microsoft.com/office/powerpoint/2010/main" val="2653257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984885"/>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Estimating the Transmission:</a:t>
            </a:r>
          </a:p>
          <a:p>
            <a:pPr marL="0" lvl="0" indent="0" algn="l" rtl="0">
              <a:spcBef>
                <a:spcPts val="0"/>
              </a:spcBef>
              <a:spcAft>
                <a:spcPts val="0"/>
              </a:spcAft>
              <a:buNone/>
            </a:pPr>
            <a:endParaRPr lang="en-US" sz="3200" b="1" dirty="0"/>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sp>
        <p:nvSpPr>
          <p:cNvPr id="10" name="TextBox 9">
            <a:extLst>
              <a:ext uri="{FF2B5EF4-FFF2-40B4-BE49-F238E27FC236}">
                <a16:creationId xmlns:a16="http://schemas.microsoft.com/office/drawing/2014/main" id="{771BAF90-B68F-47C6-B61F-21FE9020EA3C}"/>
              </a:ext>
            </a:extLst>
          </p:cNvPr>
          <p:cNvSpPr txBox="1"/>
          <p:nvPr/>
        </p:nvSpPr>
        <p:spPr>
          <a:xfrm>
            <a:off x="1802436" y="3212678"/>
            <a:ext cx="15736515" cy="584775"/>
          </a:xfrm>
          <a:prstGeom prst="rect">
            <a:avLst/>
          </a:prstGeom>
          <a:noFill/>
        </p:spPr>
        <p:txBody>
          <a:bodyPr wrap="square">
            <a:spAutoFit/>
          </a:bodyPr>
          <a:lstStyle/>
          <a:p>
            <a:r>
              <a:rPr lang="en-US" sz="3200" dirty="0"/>
              <a:t>Hence we get:</a:t>
            </a:r>
          </a:p>
        </p:txBody>
      </p:sp>
      <p:sp>
        <p:nvSpPr>
          <p:cNvPr id="16" name="TextBox 15">
            <a:extLst>
              <a:ext uri="{FF2B5EF4-FFF2-40B4-BE49-F238E27FC236}">
                <a16:creationId xmlns:a16="http://schemas.microsoft.com/office/drawing/2014/main" id="{0755E6BF-C23B-490F-8487-DD6E9ED9E34F}"/>
              </a:ext>
            </a:extLst>
          </p:cNvPr>
          <p:cNvSpPr txBox="1"/>
          <p:nvPr/>
        </p:nvSpPr>
        <p:spPr>
          <a:xfrm>
            <a:off x="1744281" y="6093118"/>
            <a:ext cx="15580828" cy="1569660"/>
          </a:xfrm>
          <a:prstGeom prst="rect">
            <a:avLst/>
          </a:prstGeom>
          <a:noFill/>
        </p:spPr>
        <p:txBody>
          <a:bodyPr wrap="square">
            <a:spAutoFit/>
          </a:bodyPr>
          <a:lstStyle/>
          <a:p>
            <a:pPr algn="just"/>
            <a:r>
              <a:rPr lang="en-US" sz="3200" dirty="0"/>
              <a:t>In general, the atmosphere has particles and there seems to be little haze when we look at far off objects. The presence of haze helps to perceive some depth. Hence, we can keep a small amount of haze for distant objects:</a:t>
            </a:r>
          </a:p>
        </p:txBody>
      </p:sp>
      <p:pic>
        <p:nvPicPr>
          <p:cNvPr id="4" name="Picture 3">
            <a:extLst>
              <a:ext uri="{FF2B5EF4-FFF2-40B4-BE49-F238E27FC236}">
                <a16:creationId xmlns:a16="http://schemas.microsoft.com/office/drawing/2014/main" id="{F23061DA-60D3-4B22-B238-C6636D4A5AAA}"/>
              </a:ext>
            </a:extLst>
          </p:cNvPr>
          <p:cNvPicPr>
            <a:picLocks noChangeAspect="1"/>
          </p:cNvPicPr>
          <p:nvPr/>
        </p:nvPicPr>
        <p:blipFill>
          <a:blip r:embed="rId4"/>
          <a:stretch>
            <a:fillRect/>
          </a:stretch>
        </p:blipFill>
        <p:spPr>
          <a:xfrm>
            <a:off x="1788581" y="3953598"/>
            <a:ext cx="6283121" cy="1221101"/>
          </a:xfrm>
          <a:prstGeom prst="rect">
            <a:avLst/>
          </a:prstGeom>
        </p:spPr>
      </p:pic>
      <p:pic>
        <p:nvPicPr>
          <p:cNvPr id="9" name="Picture 8">
            <a:extLst>
              <a:ext uri="{FF2B5EF4-FFF2-40B4-BE49-F238E27FC236}">
                <a16:creationId xmlns:a16="http://schemas.microsoft.com/office/drawing/2014/main" id="{9F2C1656-A055-4CFC-9982-1DB4F6C1DEB9}"/>
              </a:ext>
            </a:extLst>
          </p:cNvPr>
          <p:cNvPicPr>
            <a:picLocks noChangeAspect="1"/>
          </p:cNvPicPr>
          <p:nvPr/>
        </p:nvPicPr>
        <p:blipFill>
          <a:blip r:embed="rId5"/>
          <a:stretch>
            <a:fillRect/>
          </a:stretch>
        </p:blipFill>
        <p:spPr>
          <a:xfrm>
            <a:off x="1744281" y="7744041"/>
            <a:ext cx="8048146" cy="1636456"/>
          </a:xfrm>
          <a:prstGeom prst="rect">
            <a:avLst/>
          </a:prstGeom>
        </p:spPr>
      </p:pic>
      <p:sp>
        <p:nvSpPr>
          <p:cNvPr id="20" name="TextBox 19">
            <a:extLst>
              <a:ext uri="{FF2B5EF4-FFF2-40B4-BE49-F238E27FC236}">
                <a16:creationId xmlns:a16="http://schemas.microsoft.com/office/drawing/2014/main" id="{106A5092-D46E-4502-99B2-04FC549707ED}"/>
              </a:ext>
            </a:extLst>
          </p:cNvPr>
          <p:cNvSpPr txBox="1"/>
          <p:nvPr/>
        </p:nvSpPr>
        <p:spPr>
          <a:xfrm>
            <a:off x="8839199" y="3668984"/>
            <a:ext cx="8737741" cy="1569660"/>
          </a:xfrm>
          <a:prstGeom prst="rect">
            <a:avLst/>
          </a:prstGeom>
          <a:noFill/>
        </p:spPr>
        <p:txBody>
          <a:bodyPr wrap="square">
            <a:spAutoFit/>
          </a:bodyPr>
          <a:lstStyle/>
          <a:p>
            <a:pPr algn="just"/>
            <a:r>
              <a:rPr lang="en-US" sz="3200" dirty="0"/>
              <a:t>Here, the second term on the right hand side can be calculated as the dark channel</a:t>
            </a:r>
          </a:p>
          <a:p>
            <a:pPr algn="just"/>
            <a:r>
              <a:rPr lang="en-US" sz="3200" dirty="0"/>
              <a:t>of (I/A)</a:t>
            </a:r>
            <a:endParaRPr lang="en-IN" sz="3200" dirty="0"/>
          </a:p>
        </p:txBody>
      </p:sp>
      <p:sp>
        <p:nvSpPr>
          <p:cNvPr id="22" name="TextBox 21">
            <a:extLst>
              <a:ext uri="{FF2B5EF4-FFF2-40B4-BE49-F238E27FC236}">
                <a16:creationId xmlns:a16="http://schemas.microsoft.com/office/drawing/2014/main" id="{70210D78-A166-4E82-BB76-5B365B2C4453}"/>
              </a:ext>
            </a:extLst>
          </p:cNvPr>
          <p:cNvSpPr txBox="1"/>
          <p:nvPr/>
        </p:nvSpPr>
        <p:spPr>
          <a:xfrm>
            <a:off x="11049000" y="8224864"/>
            <a:ext cx="4648200" cy="584775"/>
          </a:xfrm>
          <a:prstGeom prst="rect">
            <a:avLst/>
          </a:prstGeom>
          <a:noFill/>
        </p:spPr>
        <p:txBody>
          <a:bodyPr wrap="square">
            <a:spAutoFit/>
          </a:bodyPr>
          <a:lstStyle/>
          <a:p>
            <a:r>
              <a:rPr lang="en-US" sz="3200" dirty="0"/>
              <a:t> ω (0&lt;ω&lt;1) is a parameter.</a:t>
            </a:r>
          </a:p>
        </p:txBody>
      </p:sp>
    </p:spTree>
    <p:extLst>
      <p:ext uri="{BB962C8B-B14F-4D97-AF65-F5344CB8AC3E}">
        <p14:creationId xmlns:p14="http://schemas.microsoft.com/office/powerpoint/2010/main" val="58296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33498" y="2439965"/>
            <a:ext cx="15736515" cy="984885"/>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Guided Filter:</a:t>
            </a:r>
          </a:p>
          <a:p>
            <a:pPr marL="0" lvl="0" indent="0" algn="l" rtl="0">
              <a:spcBef>
                <a:spcPts val="0"/>
              </a:spcBef>
              <a:spcAft>
                <a:spcPts val="0"/>
              </a:spcAft>
              <a:buNone/>
            </a:pPr>
            <a:endParaRPr lang="en-US" sz="3200" b="1" dirty="0"/>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sp>
        <p:nvSpPr>
          <p:cNvPr id="12" name="Google Shape;131;p22">
            <a:extLst>
              <a:ext uri="{FF2B5EF4-FFF2-40B4-BE49-F238E27FC236}">
                <a16:creationId xmlns:a16="http://schemas.microsoft.com/office/drawing/2014/main" id="{D9595035-0563-44DF-9C53-51E73404807E}"/>
              </a:ext>
            </a:extLst>
          </p:cNvPr>
          <p:cNvSpPr txBox="1">
            <a:spLocks/>
          </p:cNvSpPr>
          <p:nvPr/>
        </p:nvSpPr>
        <p:spPr>
          <a:xfrm>
            <a:off x="1812716" y="2896271"/>
            <a:ext cx="15948810" cy="43529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15000"/>
              </a:lnSpc>
              <a:spcBef>
                <a:spcPts val="0"/>
              </a:spcBef>
              <a:buFont typeface="Arial" pitchFamily="34" charset="0"/>
              <a:buNone/>
            </a:pPr>
            <a:r>
              <a:rPr lang="en-US" sz="2800" dirty="0"/>
              <a:t>There are some block effects since the transmission is not always constant in a patch. We refine the transmission map using guided filter. Guided filter is a type of edge-preserving smoothing operator, which filters the input image (Estimated transmission map) under the guidance of another image(Original image). </a:t>
            </a:r>
          </a:p>
          <a:p>
            <a:pPr marL="0" indent="0" algn="just">
              <a:lnSpc>
                <a:spcPct val="115000"/>
              </a:lnSpc>
              <a:spcBef>
                <a:spcPts val="1600"/>
              </a:spcBef>
              <a:buFont typeface="Arial" pitchFamily="34" charset="0"/>
              <a:buNone/>
            </a:pPr>
            <a:r>
              <a:rPr lang="en-US" sz="2800" dirty="0"/>
              <a:t>The filtered output q, as a function of the input image p and guidance image I is calculated as:</a:t>
            </a:r>
          </a:p>
          <a:p>
            <a:pPr marL="0" indent="0">
              <a:lnSpc>
                <a:spcPct val="115000"/>
              </a:lnSpc>
              <a:spcBef>
                <a:spcPts val="1600"/>
              </a:spcBef>
              <a:spcAft>
                <a:spcPts val="1600"/>
              </a:spcAft>
              <a:buFont typeface="Arial" pitchFamily="34" charset="0"/>
              <a:buNone/>
            </a:pPr>
            <a:endParaRPr lang="en-US" dirty="0"/>
          </a:p>
        </p:txBody>
      </p:sp>
      <p:pic>
        <p:nvPicPr>
          <p:cNvPr id="3" name="Picture 2">
            <a:extLst>
              <a:ext uri="{FF2B5EF4-FFF2-40B4-BE49-F238E27FC236}">
                <a16:creationId xmlns:a16="http://schemas.microsoft.com/office/drawing/2014/main" id="{A9E05716-64E3-4DA3-BAC5-1D3A91A81B71}"/>
              </a:ext>
            </a:extLst>
          </p:cNvPr>
          <p:cNvPicPr>
            <a:picLocks noChangeAspect="1"/>
          </p:cNvPicPr>
          <p:nvPr/>
        </p:nvPicPr>
        <p:blipFill>
          <a:blip r:embed="rId4"/>
          <a:stretch>
            <a:fillRect/>
          </a:stretch>
        </p:blipFill>
        <p:spPr>
          <a:xfrm>
            <a:off x="2057400" y="5753100"/>
            <a:ext cx="6532219" cy="2667000"/>
          </a:xfrm>
          <a:prstGeom prst="rect">
            <a:avLst/>
          </a:prstGeom>
        </p:spPr>
      </p:pic>
      <p:pic>
        <p:nvPicPr>
          <p:cNvPr id="8" name="Picture 7">
            <a:extLst>
              <a:ext uri="{FF2B5EF4-FFF2-40B4-BE49-F238E27FC236}">
                <a16:creationId xmlns:a16="http://schemas.microsoft.com/office/drawing/2014/main" id="{A4EE5F4C-470C-4038-8515-217B42C2964E}"/>
              </a:ext>
            </a:extLst>
          </p:cNvPr>
          <p:cNvPicPr>
            <a:picLocks noChangeAspect="1"/>
          </p:cNvPicPr>
          <p:nvPr/>
        </p:nvPicPr>
        <p:blipFill>
          <a:blip r:embed="rId5"/>
          <a:stretch>
            <a:fillRect/>
          </a:stretch>
        </p:blipFill>
        <p:spPr>
          <a:xfrm>
            <a:off x="2268517" y="8658965"/>
            <a:ext cx="13719637" cy="1056535"/>
          </a:xfrm>
          <a:prstGeom prst="rect">
            <a:avLst/>
          </a:prstGeom>
        </p:spPr>
      </p:pic>
      <p:pic>
        <p:nvPicPr>
          <p:cNvPr id="10" name="Picture 9">
            <a:extLst>
              <a:ext uri="{FF2B5EF4-FFF2-40B4-BE49-F238E27FC236}">
                <a16:creationId xmlns:a16="http://schemas.microsoft.com/office/drawing/2014/main" id="{8C41C32E-5A8A-48A3-91B7-6660D4BB9BED}"/>
              </a:ext>
            </a:extLst>
          </p:cNvPr>
          <p:cNvPicPr>
            <a:picLocks noChangeAspect="1"/>
          </p:cNvPicPr>
          <p:nvPr/>
        </p:nvPicPr>
        <p:blipFill>
          <a:blip r:embed="rId6"/>
          <a:stretch>
            <a:fillRect/>
          </a:stretch>
        </p:blipFill>
        <p:spPr>
          <a:xfrm>
            <a:off x="10381255" y="6011556"/>
            <a:ext cx="5683300" cy="2314047"/>
          </a:xfrm>
          <a:prstGeom prst="rect">
            <a:avLst/>
          </a:prstGeom>
        </p:spPr>
      </p:pic>
    </p:spTree>
    <p:extLst>
      <p:ext uri="{BB962C8B-B14F-4D97-AF65-F5344CB8AC3E}">
        <p14:creationId xmlns:p14="http://schemas.microsoft.com/office/powerpoint/2010/main" val="2325161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984885"/>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 Depth Map:</a:t>
            </a:r>
          </a:p>
          <a:p>
            <a:pPr marL="0" lvl="0" indent="0" algn="l" rtl="0">
              <a:spcBef>
                <a:spcPts val="0"/>
              </a:spcBef>
              <a:spcAft>
                <a:spcPts val="0"/>
              </a:spcAft>
              <a:buNone/>
            </a:pPr>
            <a:endParaRPr lang="en-US" sz="3200" b="1" dirty="0"/>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sp>
        <p:nvSpPr>
          <p:cNvPr id="10" name="TextBox 9">
            <a:extLst>
              <a:ext uri="{FF2B5EF4-FFF2-40B4-BE49-F238E27FC236}">
                <a16:creationId xmlns:a16="http://schemas.microsoft.com/office/drawing/2014/main" id="{2EF2014F-E040-44C7-A968-20A2526E6407}"/>
              </a:ext>
            </a:extLst>
          </p:cNvPr>
          <p:cNvSpPr txBox="1"/>
          <p:nvPr/>
        </p:nvSpPr>
        <p:spPr>
          <a:xfrm>
            <a:off x="1771154" y="3317332"/>
            <a:ext cx="15087600" cy="584775"/>
          </a:xfrm>
          <a:prstGeom prst="rect">
            <a:avLst/>
          </a:prstGeom>
          <a:noFill/>
        </p:spPr>
        <p:txBody>
          <a:bodyPr wrap="square">
            <a:spAutoFit/>
          </a:bodyPr>
          <a:lstStyle/>
          <a:p>
            <a:r>
              <a:rPr lang="en-US" sz="3200" dirty="0"/>
              <a:t>When the atmosphere is homogenous, the transmission t can be expressed as:</a:t>
            </a:r>
            <a:endParaRPr lang="en-IN" sz="3200" dirty="0"/>
          </a:p>
        </p:txBody>
      </p:sp>
      <p:pic>
        <p:nvPicPr>
          <p:cNvPr id="9" name="Picture 8">
            <a:extLst>
              <a:ext uri="{FF2B5EF4-FFF2-40B4-BE49-F238E27FC236}">
                <a16:creationId xmlns:a16="http://schemas.microsoft.com/office/drawing/2014/main" id="{92EB0185-A737-45AB-AFA3-16659A411B9F}"/>
              </a:ext>
            </a:extLst>
          </p:cNvPr>
          <p:cNvPicPr>
            <a:picLocks noChangeAspect="1"/>
          </p:cNvPicPr>
          <p:nvPr/>
        </p:nvPicPr>
        <p:blipFill>
          <a:blip r:embed="rId4"/>
          <a:stretch>
            <a:fillRect/>
          </a:stretch>
        </p:blipFill>
        <p:spPr>
          <a:xfrm>
            <a:off x="1812717" y="4181743"/>
            <a:ext cx="4536447" cy="1010389"/>
          </a:xfrm>
          <a:prstGeom prst="rect">
            <a:avLst/>
          </a:prstGeom>
        </p:spPr>
      </p:pic>
      <p:sp>
        <p:nvSpPr>
          <p:cNvPr id="16" name="TextBox 15">
            <a:extLst>
              <a:ext uri="{FF2B5EF4-FFF2-40B4-BE49-F238E27FC236}">
                <a16:creationId xmlns:a16="http://schemas.microsoft.com/office/drawing/2014/main" id="{2B366418-ECB2-4A1A-8DE2-3B92F01A1490}"/>
              </a:ext>
            </a:extLst>
          </p:cNvPr>
          <p:cNvSpPr txBox="1"/>
          <p:nvPr/>
        </p:nvSpPr>
        <p:spPr>
          <a:xfrm>
            <a:off x="1771154" y="5471768"/>
            <a:ext cx="14535646" cy="1077218"/>
          </a:xfrm>
          <a:prstGeom prst="rect">
            <a:avLst/>
          </a:prstGeom>
          <a:noFill/>
        </p:spPr>
        <p:txBody>
          <a:bodyPr wrap="square">
            <a:spAutoFit/>
          </a:bodyPr>
          <a:lstStyle/>
          <a:p>
            <a:r>
              <a:rPr lang="en-US" sz="3200" dirty="0"/>
              <a:t>where β is the scattering coefficient of the atmosphere. This equation indicates that</a:t>
            </a:r>
          </a:p>
          <a:p>
            <a:r>
              <a:rPr lang="en-US" sz="3200" dirty="0"/>
              <a:t>the scene radiance is attenuated exponentially with the scene depth d</a:t>
            </a:r>
            <a:endParaRPr lang="en-IN" sz="3200" dirty="0"/>
          </a:p>
        </p:txBody>
      </p:sp>
    </p:spTree>
    <p:extLst>
      <p:ext uri="{BB962C8B-B14F-4D97-AF65-F5344CB8AC3E}">
        <p14:creationId xmlns:p14="http://schemas.microsoft.com/office/powerpoint/2010/main" val="1586820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 Recovering the Scene Radiance:</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sp>
        <p:nvSpPr>
          <p:cNvPr id="10" name="TextBox 9">
            <a:extLst>
              <a:ext uri="{FF2B5EF4-FFF2-40B4-BE49-F238E27FC236}">
                <a16:creationId xmlns:a16="http://schemas.microsoft.com/office/drawing/2014/main" id="{2EF2014F-E040-44C7-A968-20A2526E6407}"/>
              </a:ext>
            </a:extLst>
          </p:cNvPr>
          <p:cNvSpPr txBox="1"/>
          <p:nvPr/>
        </p:nvSpPr>
        <p:spPr>
          <a:xfrm>
            <a:off x="1771154" y="3168599"/>
            <a:ext cx="15087600" cy="1077218"/>
          </a:xfrm>
          <a:prstGeom prst="rect">
            <a:avLst/>
          </a:prstGeom>
          <a:noFill/>
        </p:spPr>
        <p:txBody>
          <a:bodyPr wrap="square">
            <a:spAutoFit/>
          </a:bodyPr>
          <a:lstStyle/>
          <a:p>
            <a:pPr algn="just"/>
            <a:r>
              <a:rPr lang="en-US" sz="3200" dirty="0"/>
              <a:t>We restrict the transmission t(x) to a lower bound t0, which means that a small amount of haze are preserved in very dense haze regions.</a:t>
            </a:r>
            <a:endParaRPr lang="en-IN" sz="3200" dirty="0"/>
          </a:p>
        </p:txBody>
      </p:sp>
      <p:pic>
        <p:nvPicPr>
          <p:cNvPr id="3" name="Picture 2">
            <a:extLst>
              <a:ext uri="{FF2B5EF4-FFF2-40B4-BE49-F238E27FC236}">
                <a16:creationId xmlns:a16="http://schemas.microsoft.com/office/drawing/2014/main" id="{9B8F870A-5DDF-408C-AA52-0B615A30EDC0}"/>
              </a:ext>
            </a:extLst>
          </p:cNvPr>
          <p:cNvPicPr>
            <a:picLocks noChangeAspect="1"/>
          </p:cNvPicPr>
          <p:nvPr/>
        </p:nvPicPr>
        <p:blipFill>
          <a:blip r:embed="rId4"/>
          <a:stretch>
            <a:fillRect/>
          </a:stretch>
        </p:blipFill>
        <p:spPr>
          <a:xfrm>
            <a:off x="1819645" y="4445871"/>
            <a:ext cx="5921337" cy="1733075"/>
          </a:xfrm>
          <a:prstGeom prst="rect">
            <a:avLst/>
          </a:prstGeom>
        </p:spPr>
      </p:pic>
    </p:spTree>
    <p:extLst>
      <p:ext uri="{BB962C8B-B14F-4D97-AF65-F5344CB8AC3E}">
        <p14:creationId xmlns:p14="http://schemas.microsoft.com/office/powerpoint/2010/main" val="4044686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Color Correction:</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sp>
        <p:nvSpPr>
          <p:cNvPr id="10" name="TextBox 9">
            <a:extLst>
              <a:ext uri="{FF2B5EF4-FFF2-40B4-BE49-F238E27FC236}">
                <a16:creationId xmlns:a16="http://schemas.microsoft.com/office/drawing/2014/main" id="{2EF2014F-E040-44C7-A968-20A2526E6407}"/>
              </a:ext>
            </a:extLst>
          </p:cNvPr>
          <p:cNvSpPr txBox="1"/>
          <p:nvPr/>
        </p:nvSpPr>
        <p:spPr>
          <a:xfrm>
            <a:off x="1771153" y="3168599"/>
            <a:ext cx="15771151" cy="1569660"/>
          </a:xfrm>
          <a:prstGeom prst="rect">
            <a:avLst/>
          </a:prstGeom>
          <a:noFill/>
        </p:spPr>
        <p:txBody>
          <a:bodyPr wrap="square">
            <a:spAutoFit/>
          </a:bodyPr>
          <a:lstStyle/>
          <a:p>
            <a:pPr algn="just"/>
            <a:r>
              <a:rPr lang="en-US" sz="3200" dirty="0"/>
              <a:t>Color balance helps in color enhancement and contrast enhancement. Color balance stretches the values of the three channels R, G and B so that they occupy the maximal possible range [0,255] and provide us with some contrast.</a:t>
            </a:r>
            <a:endParaRPr lang="en-IN" sz="3200" dirty="0"/>
          </a:p>
        </p:txBody>
      </p:sp>
    </p:spTree>
    <p:extLst>
      <p:ext uri="{BB962C8B-B14F-4D97-AF65-F5344CB8AC3E}">
        <p14:creationId xmlns:p14="http://schemas.microsoft.com/office/powerpoint/2010/main" val="2005824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Comparison with Histogram Equalization:</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sp>
        <p:nvSpPr>
          <p:cNvPr id="10" name="TextBox 9">
            <a:extLst>
              <a:ext uri="{FF2B5EF4-FFF2-40B4-BE49-F238E27FC236}">
                <a16:creationId xmlns:a16="http://schemas.microsoft.com/office/drawing/2014/main" id="{2EF2014F-E040-44C7-A968-20A2526E6407}"/>
              </a:ext>
            </a:extLst>
          </p:cNvPr>
          <p:cNvSpPr txBox="1"/>
          <p:nvPr/>
        </p:nvSpPr>
        <p:spPr>
          <a:xfrm>
            <a:off x="1771154" y="3168599"/>
            <a:ext cx="15087600" cy="1077218"/>
          </a:xfrm>
          <a:prstGeom prst="rect">
            <a:avLst/>
          </a:prstGeom>
          <a:noFill/>
        </p:spPr>
        <p:txBody>
          <a:bodyPr wrap="square">
            <a:spAutoFit/>
          </a:bodyPr>
          <a:lstStyle/>
          <a:p>
            <a:pPr algn="just"/>
            <a:r>
              <a:rPr lang="en-US" sz="3200" dirty="0"/>
              <a:t>We compared the output from the Dark Channel method with basic histogram equalization performed on the Y channel of the images in the </a:t>
            </a:r>
            <a:r>
              <a:rPr lang="en-US" sz="3200" dirty="0" err="1"/>
              <a:t>YCbCr</a:t>
            </a:r>
            <a:r>
              <a:rPr lang="en-US" sz="3200" dirty="0"/>
              <a:t> color space.</a:t>
            </a:r>
            <a:endParaRPr lang="en-IN" sz="3200" dirty="0"/>
          </a:p>
        </p:txBody>
      </p:sp>
      <p:pic>
        <p:nvPicPr>
          <p:cNvPr id="5122" name="Picture 2" descr="YCbCr - Wikipedia">
            <a:extLst>
              <a:ext uri="{FF2B5EF4-FFF2-40B4-BE49-F238E27FC236}">
                <a16:creationId xmlns:a16="http://schemas.microsoft.com/office/drawing/2014/main" id="{D7C0F63E-8D6F-4264-A1D3-D5B5F66F2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790" y="5010499"/>
            <a:ext cx="4200155" cy="4200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28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Language Used: Python</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Demonstration</a:t>
            </a:r>
            <a:endParaRPr lang="en-IN" dirty="0"/>
          </a:p>
        </p:txBody>
      </p:sp>
    </p:spTree>
    <p:extLst>
      <p:ext uri="{BB962C8B-B14F-4D97-AF65-F5344CB8AC3E}">
        <p14:creationId xmlns:p14="http://schemas.microsoft.com/office/powerpoint/2010/main" val="1318679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Hazy Image							Dark Channel</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Results</a:t>
            </a:r>
            <a:endParaRPr lang="en-IN" dirty="0"/>
          </a:p>
        </p:txBody>
      </p:sp>
      <p:pic>
        <p:nvPicPr>
          <p:cNvPr id="3" name="Picture 2">
            <a:extLst>
              <a:ext uri="{FF2B5EF4-FFF2-40B4-BE49-F238E27FC236}">
                <a16:creationId xmlns:a16="http://schemas.microsoft.com/office/drawing/2014/main" id="{0FC9AB9D-4CEB-405B-9B26-6EB0C4C5D154}"/>
              </a:ext>
            </a:extLst>
          </p:cNvPr>
          <p:cNvPicPr>
            <a:picLocks noChangeAspect="1"/>
          </p:cNvPicPr>
          <p:nvPr/>
        </p:nvPicPr>
        <p:blipFill>
          <a:blip r:embed="rId4"/>
          <a:stretch>
            <a:fillRect/>
          </a:stretch>
        </p:blipFill>
        <p:spPr>
          <a:xfrm>
            <a:off x="1805789" y="3830523"/>
            <a:ext cx="7564467" cy="5673350"/>
          </a:xfrm>
          <a:prstGeom prst="rect">
            <a:avLst/>
          </a:prstGeom>
        </p:spPr>
      </p:pic>
      <p:pic>
        <p:nvPicPr>
          <p:cNvPr id="8" name="Picture 7">
            <a:extLst>
              <a:ext uri="{FF2B5EF4-FFF2-40B4-BE49-F238E27FC236}">
                <a16:creationId xmlns:a16="http://schemas.microsoft.com/office/drawing/2014/main" id="{79CD50F2-F24E-434A-A8EA-B2480F34A3CC}"/>
              </a:ext>
            </a:extLst>
          </p:cNvPr>
          <p:cNvPicPr>
            <a:picLocks noChangeAspect="1"/>
          </p:cNvPicPr>
          <p:nvPr/>
        </p:nvPicPr>
        <p:blipFill>
          <a:blip r:embed="rId5"/>
          <a:stretch>
            <a:fillRect/>
          </a:stretch>
        </p:blipFill>
        <p:spPr>
          <a:xfrm>
            <a:off x="9982199" y="3830522"/>
            <a:ext cx="7564465" cy="5673349"/>
          </a:xfrm>
          <a:prstGeom prst="rect">
            <a:avLst/>
          </a:prstGeom>
        </p:spPr>
      </p:pic>
    </p:spTree>
    <p:extLst>
      <p:ext uri="{BB962C8B-B14F-4D97-AF65-F5344CB8AC3E}">
        <p14:creationId xmlns:p14="http://schemas.microsoft.com/office/powerpoint/2010/main" val="347607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Atmospheric Light						Estimated Transmission Map</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Results</a:t>
            </a:r>
            <a:endParaRPr lang="en-IN" dirty="0"/>
          </a:p>
        </p:txBody>
      </p:sp>
      <p:pic>
        <p:nvPicPr>
          <p:cNvPr id="4" name="Picture 3">
            <a:extLst>
              <a:ext uri="{FF2B5EF4-FFF2-40B4-BE49-F238E27FC236}">
                <a16:creationId xmlns:a16="http://schemas.microsoft.com/office/drawing/2014/main" id="{6E5DC03B-2574-4812-B29F-286FFFAD3694}"/>
              </a:ext>
            </a:extLst>
          </p:cNvPr>
          <p:cNvPicPr>
            <a:picLocks noChangeAspect="1"/>
          </p:cNvPicPr>
          <p:nvPr/>
        </p:nvPicPr>
        <p:blipFill>
          <a:blip r:embed="rId4"/>
          <a:stretch>
            <a:fillRect/>
          </a:stretch>
        </p:blipFill>
        <p:spPr>
          <a:xfrm>
            <a:off x="1805790" y="3813205"/>
            <a:ext cx="7563379" cy="5672534"/>
          </a:xfrm>
          <a:prstGeom prst="rect">
            <a:avLst/>
          </a:prstGeom>
        </p:spPr>
      </p:pic>
      <p:pic>
        <p:nvPicPr>
          <p:cNvPr id="12" name="Picture 11">
            <a:extLst>
              <a:ext uri="{FF2B5EF4-FFF2-40B4-BE49-F238E27FC236}">
                <a16:creationId xmlns:a16="http://schemas.microsoft.com/office/drawing/2014/main" id="{6AFC31C3-3E48-4BBC-997C-DFD221396C29}"/>
              </a:ext>
            </a:extLst>
          </p:cNvPr>
          <p:cNvPicPr>
            <a:picLocks noChangeAspect="1"/>
          </p:cNvPicPr>
          <p:nvPr/>
        </p:nvPicPr>
        <p:blipFill>
          <a:blip r:embed="rId5"/>
          <a:stretch>
            <a:fillRect/>
          </a:stretch>
        </p:blipFill>
        <p:spPr>
          <a:xfrm>
            <a:off x="9951218" y="3806278"/>
            <a:ext cx="7563378" cy="5672534"/>
          </a:xfrm>
          <a:prstGeom prst="rect">
            <a:avLst/>
          </a:prstGeom>
        </p:spPr>
      </p:pic>
    </p:spTree>
    <p:extLst>
      <p:ext uri="{BB962C8B-B14F-4D97-AF65-F5344CB8AC3E}">
        <p14:creationId xmlns:p14="http://schemas.microsoft.com/office/powerpoint/2010/main" val="360998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717786" y="1008313"/>
            <a:ext cx="2950214" cy="685124"/>
          </a:xfrm>
          <a:prstGeom prst="rect">
            <a:avLst/>
          </a:prstGeom>
        </p:spPr>
        <p:txBody>
          <a:bodyPr wrap="square" lIns="0" tIns="0" rIns="0" bIns="0" rtlCol="0" anchor="t">
            <a:spAutoFit/>
          </a:bodyPr>
          <a:lstStyle/>
          <a:p>
            <a:pPr marL="0" lvl="0" indent="0" algn="ctr">
              <a:lnSpc>
                <a:spcPts val="5717"/>
              </a:lnSpc>
              <a:spcBef>
                <a:spcPct val="0"/>
              </a:spcBef>
            </a:pPr>
            <a:r>
              <a:rPr lang="en-US" sz="4400" dirty="0">
                <a:solidFill>
                  <a:srgbClr val="000000"/>
                </a:solidFill>
                <a:latin typeface="SF Compact Display" panose="020B0504030202060204" pitchFamily="34" charset="0"/>
              </a:rPr>
              <a:t>CONTENTS</a:t>
            </a:r>
            <a:endParaRPr lang="en-US" sz="4083" dirty="0">
              <a:solidFill>
                <a:srgbClr val="000000"/>
              </a:solidFill>
              <a:latin typeface="SF Compact Display" panose="020B0504030202060204" pitchFamily="34" charset="0"/>
            </a:endParaRPr>
          </a:p>
        </p:txBody>
      </p:sp>
      <p:sp>
        <p:nvSpPr>
          <p:cNvPr id="5" name="TextBox 5"/>
          <p:cNvSpPr txBox="1"/>
          <p:nvPr/>
        </p:nvSpPr>
        <p:spPr>
          <a:xfrm>
            <a:off x="1789485" y="2901426"/>
            <a:ext cx="8414184" cy="4887428"/>
          </a:xfrm>
          <a:prstGeom prst="rect">
            <a:avLst/>
          </a:prstGeom>
        </p:spPr>
        <p:txBody>
          <a:bodyPr lIns="0" tIns="0" rIns="0" bIns="0" rtlCol="0" anchor="t">
            <a:spAutoFit/>
          </a:bodyPr>
          <a:lstStyle/>
          <a:p>
            <a:pPr marL="698340" lvl="1" indent="-349170">
              <a:lnSpc>
                <a:spcPts val="6469"/>
              </a:lnSpc>
              <a:buFont typeface="Arial"/>
              <a:buChar char="•"/>
            </a:pPr>
            <a:r>
              <a:rPr lang="en-US" sz="3234" dirty="0">
                <a:solidFill>
                  <a:srgbClr val="000000"/>
                </a:solidFill>
                <a:latin typeface="Arial"/>
              </a:rPr>
              <a:t>Introduction</a:t>
            </a:r>
          </a:p>
          <a:p>
            <a:pPr marL="698340" lvl="1" indent="-349170">
              <a:lnSpc>
                <a:spcPts val="6469"/>
              </a:lnSpc>
              <a:buFont typeface="Arial"/>
              <a:buChar char="•"/>
            </a:pPr>
            <a:r>
              <a:rPr lang="en-US" sz="3234" dirty="0">
                <a:solidFill>
                  <a:srgbClr val="000000"/>
                </a:solidFill>
                <a:latin typeface="Arial"/>
              </a:rPr>
              <a:t>Concepts Applied</a:t>
            </a:r>
          </a:p>
          <a:p>
            <a:pPr marL="698340" lvl="1" indent="-349170">
              <a:lnSpc>
                <a:spcPts val="6469"/>
              </a:lnSpc>
              <a:buFont typeface="Arial"/>
              <a:buChar char="•"/>
            </a:pPr>
            <a:r>
              <a:rPr lang="en-US" sz="3234" dirty="0">
                <a:solidFill>
                  <a:srgbClr val="000000"/>
                </a:solidFill>
                <a:latin typeface="Arial"/>
              </a:rPr>
              <a:t>Demonstration</a:t>
            </a:r>
          </a:p>
          <a:p>
            <a:pPr marL="698340" lvl="1" indent="-349170">
              <a:lnSpc>
                <a:spcPts val="6469"/>
              </a:lnSpc>
              <a:buFont typeface="Arial"/>
              <a:buChar char="•"/>
            </a:pPr>
            <a:r>
              <a:rPr lang="en-US" sz="3234" dirty="0">
                <a:solidFill>
                  <a:srgbClr val="000000"/>
                </a:solidFill>
                <a:latin typeface="Arial"/>
              </a:rPr>
              <a:t>Results</a:t>
            </a:r>
          </a:p>
          <a:p>
            <a:pPr marL="698340" lvl="1" indent="-349170">
              <a:lnSpc>
                <a:spcPts val="6469"/>
              </a:lnSpc>
              <a:buFont typeface="Arial"/>
              <a:buChar char="•"/>
            </a:pPr>
            <a:r>
              <a:rPr lang="en-US" sz="3234" dirty="0">
                <a:solidFill>
                  <a:srgbClr val="000000"/>
                </a:solidFill>
                <a:latin typeface="Arial"/>
              </a:rPr>
              <a:t>Conclusion</a:t>
            </a:r>
          </a:p>
          <a:p>
            <a:pPr marL="698340" lvl="1" indent="-349170">
              <a:lnSpc>
                <a:spcPts val="6469"/>
              </a:lnSpc>
              <a:buFont typeface="Arial"/>
              <a:buChar char="•"/>
            </a:pPr>
            <a:r>
              <a:rPr lang="en-US" sz="3234" dirty="0">
                <a:solidFill>
                  <a:srgbClr val="000000"/>
                </a:solidFill>
                <a:latin typeface="Arial"/>
              </a:rPr>
              <a:t>References</a:t>
            </a:r>
          </a:p>
        </p:txBody>
      </p:sp>
      <p:pic>
        <p:nvPicPr>
          <p:cNvPr id="6" name="Picture 2" descr="PESU I/O | PESU I/O">
            <a:extLst>
              <a:ext uri="{FF2B5EF4-FFF2-40B4-BE49-F238E27FC236}">
                <a16:creationId xmlns:a16="http://schemas.microsoft.com/office/drawing/2014/main" id="{C9CC4DBC-839D-406D-9BD6-E23DAA3703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06E5CC4-3650-4252-AB82-AFBA58B07BD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9837" y="107248"/>
            <a:ext cx="1219200" cy="1115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1107996"/>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Transmission map after refinement with Guided Filter  vs  Original Transmission map</a:t>
            </a:r>
            <a:r>
              <a:rPr lang="en-US" sz="3600" b="1" dirty="0"/>
              <a:t>						</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Results</a:t>
            </a:r>
            <a:endParaRPr lang="en-IN" dirty="0"/>
          </a:p>
        </p:txBody>
      </p:sp>
      <p:pic>
        <p:nvPicPr>
          <p:cNvPr id="12" name="Picture 11">
            <a:extLst>
              <a:ext uri="{FF2B5EF4-FFF2-40B4-BE49-F238E27FC236}">
                <a16:creationId xmlns:a16="http://schemas.microsoft.com/office/drawing/2014/main" id="{6AFC31C3-3E48-4BBC-997C-DFD221396C29}"/>
              </a:ext>
            </a:extLst>
          </p:cNvPr>
          <p:cNvPicPr>
            <a:picLocks noChangeAspect="1"/>
          </p:cNvPicPr>
          <p:nvPr/>
        </p:nvPicPr>
        <p:blipFill>
          <a:blip r:embed="rId4"/>
          <a:stretch>
            <a:fillRect/>
          </a:stretch>
        </p:blipFill>
        <p:spPr>
          <a:xfrm>
            <a:off x="9951218" y="3806278"/>
            <a:ext cx="7563378" cy="5672534"/>
          </a:xfrm>
          <a:prstGeom prst="rect">
            <a:avLst/>
          </a:prstGeom>
        </p:spPr>
      </p:pic>
      <p:pic>
        <p:nvPicPr>
          <p:cNvPr id="3" name="Picture 2">
            <a:extLst>
              <a:ext uri="{FF2B5EF4-FFF2-40B4-BE49-F238E27FC236}">
                <a16:creationId xmlns:a16="http://schemas.microsoft.com/office/drawing/2014/main" id="{6AD4F0AE-5DA9-4C5D-AC69-7481B66AA89F}"/>
              </a:ext>
            </a:extLst>
          </p:cNvPr>
          <p:cNvPicPr>
            <a:picLocks noChangeAspect="1"/>
          </p:cNvPicPr>
          <p:nvPr/>
        </p:nvPicPr>
        <p:blipFill>
          <a:blip r:embed="rId5"/>
          <a:stretch>
            <a:fillRect/>
          </a:stretch>
        </p:blipFill>
        <p:spPr>
          <a:xfrm>
            <a:off x="1805789" y="3744330"/>
            <a:ext cx="7679391" cy="5759543"/>
          </a:xfrm>
          <a:prstGeom prst="rect">
            <a:avLst/>
          </a:prstGeom>
        </p:spPr>
      </p:pic>
    </p:spTree>
    <p:extLst>
      <p:ext uri="{BB962C8B-B14F-4D97-AF65-F5344CB8AC3E}">
        <p14:creationId xmlns:p14="http://schemas.microsoft.com/office/powerpoint/2010/main" val="1554546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Depth Map</a:t>
            </a:r>
            <a:endParaRPr lang="en-US" sz="3600" b="1" dirty="0"/>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Results</a:t>
            </a:r>
            <a:endParaRPr lang="en-IN" dirty="0"/>
          </a:p>
        </p:txBody>
      </p:sp>
      <p:pic>
        <p:nvPicPr>
          <p:cNvPr id="4" name="Picture 3">
            <a:extLst>
              <a:ext uri="{FF2B5EF4-FFF2-40B4-BE49-F238E27FC236}">
                <a16:creationId xmlns:a16="http://schemas.microsoft.com/office/drawing/2014/main" id="{8CF9050A-D940-4BBC-9A0C-9C60B0C63686}"/>
              </a:ext>
            </a:extLst>
          </p:cNvPr>
          <p:cNvPicPr>
            <a:picLocks noChangeAspect="1"/>
          </p:cNvPicPr>
          <p:nvPr/>
        </p:nvPicPr>
        <p:blipFill>
          <a:blip r:embed="rId4"/>
          <a:stretch>
            <a:fillRect/>
          </a:stretch>
        </p:blipFill>
        <p:spPr>
          <a:xfrm>
            <a:off x="1245325" y="3390900"/>
            <a:ext cx="7898675" cy="5672534"/>
          </a:xfrm>
          <a:prstGeom prst="rect">
            <a:avLst/>
          </a:prstGeom>
        </p:spPr>
      </p:pic>
    </p:spTree>
    <p:extLst>
      <p:ext uri="{BB962C8B-B14F-4D97-AF65-F5344CB8AC3E}">
        <p14:creationId xmlns:p14="http://schemas.microsoft.com/office/powerpoint/2010/main" val="4727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Restored Image							After </a:t>
            </a:r>
            <a:r>
              <a:rPr lang="en-US" sz="3200" b="1" dirty="0" err="1"/>
              <a:t>Colour</a:t>
            </a:r>
            <a:r>
              <a:rPr lang="en-US" sz="3200" b="1" dirty="0"/>
              <a:t> Correction</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Results</a:t>
            </a:r>
            <a:endParaRPr lang="en-IN" dirty="0"/>
          </a:p>
        </p:txBody>
      </p:sp>
      <p:pic>
        <p:nvPicPr>
          <p:cNvPr id="9" name="Picture 8">
            <a:extLst>
              <a:ext uri="{FF2B5EF4-FFF2-40B4-BE49-F238E27FC236}">
                <a16:creationId xmlns:a16="http://schemas.microsoft.com/office/drawing/2014/main" id="{613ECA92-C384-4C49-8495-46AFEB6BF688}"/>
              </a:ext>
            </a:extLst>
          </p:cNvPr>
          <p:cNvPicPr>
            <a:picLocks noChangeAspect="1"/>
          </p:cNvPicPr>
          <p:nvPr/>
        </p:nvPicPr>
        <p:blipFill>
          <a:blip r:embed="rId4"/>
          <a:stretch>
            <a:fillRect/>
          </a:stretch>
        </p:blipFill>
        <p:spPr>
          <a:xfrm>
            <a:off x="1805790" y="3830523"/>
            <a:ext cx="7161328" cy="5370996"/>
          </a:xfrm>
          <a:prstGeom prst="rect">
            <a:avLst/>
          </a:prstGeom>
        </p:spPr>
      </p:pic>
      <p:pic>
        <p:nvPicPr>
          <p:cNvPr id="11" name="Picture 10">
            <a:extLst>
              <a:ext uri="{FF2B5EF4-FFF2-40B4-BE49-F238E27FC236}">
                <a16:creationId xmlns:a16="http://schemas.microsoft.com/office/drawing/2014/main" id="{C6F737FD-7636-411B-A44F-31004DAA7F09}"/>
              </a:ext>
            </a:extLst>
          </p:cNvPr>
          <p:cNvPicPr>
            <a:picLocks noChangeAspect="1"/>
          </p:cNvPicPr>
          <p:nvPr/>
        </p:nvPicPr>
        <p:blipFill>
          <a:blip r:embed="rId5"/>
          <a:stretch>
            <a:fillRect/>
          </a:stretch>
        </p:blipFill>
        <p:spPr>
          <a:xfrm>
            <a:off x="9827846" y="3830523"/>
            <a:ext cx="7139495" cy="5370996"/>
          </a:xfrm>
          <a:prstGeom prst="rect">
            <a:avLst/>
          </a:prstGeom>
        </p:spPr>
      </p:pic>
    </p:spTree>
    <p:extLst>
      <p:ext uri="{BB962C8B-B14F-4D97-AF65-F5344CB8AC3E}">
        <p14:creationId xmlns:p14="http://schemas.microsoft.com/office/powerpoint/2010/main" val="2025197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19644" y="1985159"/>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Comparison with Histogram Equalization</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Results</a:t>
            </a:r>
            <a:endParaRPr lang="en-IN" dirty="0"/>
          </a:p>
        </p:txBody>
      </p:sp>
      <p:pic>
        <p:nvPicPr>
          <p:cNvPr id="2050" name="Picture 2">
            <a:extLst>
              <a:ext uri="{FF2B5EF4-FFF2-40B4-BE49-F238E27FC236}">
                <a16:creationId xmlns:a16="http://schemas.microsoft.com/office/drawing/2014/main" id="{04818CA4-FC66-41FA-BA70-90FCC6DA6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717" y="2579504"/>
            <a:ext cx="10829556" cy="7535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790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19644" y="1985159"/>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Comparison with Histogram Equalization</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Results</a:t>
            </a:r>
            <a:endParaRPr lang="en-IN" dirty="0"/>
          </a:p>
        </p:txBody>
      </p:sp>
      <p:pic>
        <p:nvPicPr>
          <p:cNvPr id="3" name="Picture 2">
            <a:extLst>
              <a:ext uri="{FF2B5EF4-FFF2-40B4-BE49-F238E27FC236}">
                <a16:creationId xmlns:a16="http://schemas.microsoft.com/office/drawing/2014/main" id="{1033FD13-C502-45B6-B58B-3A7D5C2E2FAC}"/>
              </a:ext>
            </a:extLst>
          </p:cNvPr>
          <p:cNvPicPr>
            <a:picLocks noChangeAspect="1"/>
          </p:cNvPicPr>
          <p:nvPr/>
        </p:nvPicPr>
        <p:blipFill>
          <a:blip r:embed="rId4"/>
          <a:stretch>
            <a:fillRect/>
          </a:stretch>
        </p:blipFill>
        <p:spPr>
          <a:xfrm>
            <a:off x="1805789" y="2900592"/>
            <a:ext cx="15774555" cy="5748108"/>
          </a:xfrm>
          <a:prstGeom prst="rect">
            <a:avLst/>
          </a:prstGeom>
        </p:spPr>
      </p:pic>
    </p:spTree>
    <p:extLst>
      <p:ext uri="{BB962C8B-B14F-4D97-AF65-F5344CB8AC3E}">
        <p14:creationId xmlns:p14="http://schemas.microsoft.com/office/powerpoint/2010/main" val="309324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19644" y="1985159"/>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Test Images</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Results</a:t>
            </a:r>
            <a:endParaRPr lang="en-IN" dirty="0"/>
          </a:p>
        </p:txBody>
      </p:sp>
      <p:pic>
        <p:nvPicPr>
          <p:cNvPr id="9" name="Picture 8">
            <a:extLst>
              <a:ext uri="{FF2B5EF4-FFF2-40B4-BE49-F238E27FC236}">
                <a16:creationId xmlns:a16="http://schemas.microsoft.com/office/drawing/2014/main" id="{C4AD1F48-96EE-4B57-8E3F-8A2832C0B329}"/>
              </a:ext>
            </a:extLst>
          </p:cNvPr>
          <p:cNvPicPr>
            <a:picLocks noChangeAspect="1"/>
          </p:cNvPicPr>
          <p:nvPr/>
        </p:nvPicPr>
        <p:blipFill>
          <a:blip r:embed="rId4"/>
          <a:stretch>
            <a:fillRect/>
          </a:stretch>
        </p:blipFill>
        <p:spPr>
          <a:xfrm>
            <a:off x="1819644" y="2847654"/>
            <a:ext cx="15811971" cy="6656219"/>
          </a:xfrm>
          <a:prstGeom prst="rect">
            <a:avLst/>
          </a:prstGeom>
        </p:spPr>
      </p:pic>
    </p:spTree>
    <p:extLst>
      <p:ext uri="{BB962C8B-B14F-4D97-AF65-F5344CB8AC3E}">
        <p14:creationId xmlns:p14="http://schemas.microsoft.com/office/powerpoint/2010/main" val="1711645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19644" y="1985159"/>
            <a:ext cx="15736515" cy="492443"/>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Test Images</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Results</a:t>
            </a:r>
            <a:endParaRPr lang="en-IN" dirty="0"/>
          </a:p>
        </p:txBody>
      </p:sp>
      <p:pic>
        <p:nvPicPr>
          <p:cNvPr id="3" name="Picture 2">
            <a:extLst>
              <a:ext uri="{FF2B5EF4-FFF2-40B4-BE49-F238E27FC236}">
                <a16:creationId xmlns:a16="http://schemas.microsoft.com/office/drawing/2014/main" id="{123ECD6D-41ED-4AE4-A7C3-457B33771266}"/>
              </a:ext>
            </a:extLst>
          </p:cNvPr>
          <p:cNvPicPr>
            <a:picLocks noChangeAspect="1"/>
          </p:cNvPicPr>
          <p:nvPr/>
        </p:nvPicPr>
        <p:blipFill>
          <a:blip r:embed="rId4"/>
          <a:stretch>
            <a:fillRect/>
          </a:stretch>
        </p:blipFill>
        <p:spPr>
          <a:xfrm>
            <a:off x="1805789" y="2848637"/>
            <a:ext cx="10658452" cy="7266085"/>
          </a:xfrm>
          <a:prstGeom prst="rect">
            <a:avLst/>
          </a:prstGeom>
        </p:spPr>
      </p:pic>
    </p:spTree>
    <p:extLst>
      <p:ext uri="{BB962C8B-B14F-4D97-AF65-F5344CB8AC3E}">
        <p14:creationId xmlns:p14="http://schemas.microsoft.com/office/powerpoint/2010/main" val="2633985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Results</a:t>
            </a:r>
            <a:endParaRPr lang="en-IN" dirty="0"/>
          </a:p>
        </p:txBody>
      </p:sp>
      <p:pic>
        <p:nvPicPr>
          <p:cNvPr id="4" name="Picture 3">
            <a:extLst>
              <a:ext uri="{FF2B5EF4-FFF2-40B4-BE49-F238E27FC236}">
                <a16:creationId xmlns:a16="http://schemas.microsoft.com/office/drawing/2014/main" id="{F37CDE86-2496-403D-B962-19FE3345A95E}"/>
              </a:ext>
            </a:extLst>
          </p:cNvPr>
          <p:cNvPicPr>
            <a:picLocks noChangeAspect="1"/>
          </p:cNvPicPr>
          <p:nvPr/>
        </p:nvPicPr>
        <p:blipFill>
          <a:blip r:embed="rId4"/>
          <a:stretch>
            <a:fillRect/>
          </a:stretch>
        </p:blipFill>
        <p:spPr>
          <a:xfrm>
            <a:off x="1819643" y="2848637"/>
            <a:ext cx="14281951" cy="5266663"/>
          </a:xfrm>
          <a:prstGeom prst="rect">
            <a:avLst/>
          </a:prstGeom>
        </p:spPr>
      </p:pic>
    </p:spTree>
    <p:extLst>
      <p:ext uri="{BB962C8B-B14F-4D97-AF65-F5344CB8AC3E}">
        <p14:creationId xmlns:p14="http://schemas.microsoft.com/office/powerpoint/2010/main" val="2123847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Results</a:t>
            </a:r>
            <a:endParaRPr lang="en-IN" dirty="0"/>
          </a:p>
        </p:txBody>
      </p:sp>
      <p:pic>
        <p:nvPicPr>
          <p:cNvPr id="3" name="Picture 2">
            <a:extLst>
              <a:ext uri="{FF2B5EF4-FFF2-40B4-BE49-F238E27FC236}">
                <a16:creationId xmlns:a16="http://schemas.microsoft.com/office/drawing/2014/main" id="{DCFD65FB-6BC7-4926-8A69-123FB312A795}"/>
              </a:ext>
            </a:extLst>
          </p:cNvPr>
          <p:cNvPicPr>
            <a:picLocks noChangeAspect="1"/>
          </p:cNvPicPr>
          <p:nvPr/>
        </p:nvPicPr>
        <p:blipFill>
          <a:blip r:embed="rId4"/>
          <a:stretch>
            <a:fillRect/>
          </a:stretch>
        </p:blipFill>
        <p:spPr>
          <a:xfrm>
            <a:off x="1805789" y="2853301"/>
            <a:ext cx="13288382" cy="5448540"/>
          </a:xfrm>
          <a:prstGeom prst="rect">
            <a:avLst/>
          </a:prstGeom>
        </p:spPr>
      </p:pic>
    </p:spTree>
    <p:extLst>
      <p:ext uri="{BB962C8B-B14F-4D97-AF65-F5344CB8AC3E}">
        <p14:creationId xmlns:p14="http://schemas.microsoft.com/office/powerpoint/2010/main" val="4137764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Conclusion</a:t>
            </a:r>
            <a:endParaRPr lang="en-IN" dirty="0"/>
          </a:p>
        </p:txBody>
      </p:sp>
      <p:sp>
        <p:nvSpPr>
          <p:cNvPr id="3" name="TextBox 2">
            <a:extLst>
              <a:ext uri="{FF2B5EF4-FFF2-40B4-BE49-F238E27FC236}">
                <a16:creationId xmlns:a16="http://schemas.microsoft.com/office/drawing/2014/main" id="{12110AF6-9DDA-42B3-89B6-C5A0F7AB5FE1}"/>
              </a:ext>
            </a:extLst>
          </p:cNvPr>
          <p:cNvSpPr txBox="1"/>
          <p:nvPr/>
        </p:nvSpPr>
        <p:spPr>
          <a:xfrm>
            <a:off x="2268517" y="3085206"/>
            <a:ext cx="11658600" cy="4524315"/>
          </a:xfrm>
          <a:prstGeom prst="rect">
            <a:avLst/>
          </a:prstGeom>
          <a:noFill/>
        </p:spPr>
        <p:txBody>
          <a:bodyPr wrap="square" rtlCol="0">
            <a:spAutoFit/>
          </a:bodyPr>
          <a:lstStyle/>
          <a:p>
            <a:pPr algn="just"/>
            <a:r>
              <a:rPr lang="en-US" sz="3200" dirty="0"/>
              <a:t>The algorithm seems to perform really well on most outdoor images. It removes most of the haze from the images, only leaving out some when the haze is extremely thick.</a:t>
            </a:r>
          </a:p>
          <a:p>
            <a:pPr algn="just"/>
            <a:endParaRPr lang="en-US" sz="3200" dirty="0"/>
          </a:p>
          <a:p>
            <a:pPr algn="just"/>
            <a:r>
              <a:rPr lang="en-US" sz="3200" dirty="0"/>
              <a:t>Since the dark channel prior assumption only works when haze is the brightest object in the dark channel, the algorithm fails if there is a prominent white object/light in the picture that is brighter than the haze.</a:t>
            </a:r>
          </a:p>
          <a:p>
            <a:pPr algn="just"/>
            <a:endParaRPr lang="en-IN" sz="3200" dirty="0"/>
          </a:p>
        </p:txBody>
      </p:sp>
    </p:spTree>
    <p:extLst>
      <p:ext uri="{BB962C8B-B14F-4D97-AF65-F5344CB8AC3E}">
        <p14:creationId xmlns:p14="http://schemas.microsoft.com/office/powerpoint/2010/main" val="3404392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44218" y="2324100"/>
            <a:ext cx="10478716" cy="5561972"/>
          </a:xfrm>
          <a:prstGeom prst="rect">
            <a:avLst/>
          </a:prstGeom>
        </p:spPr>
        <p:txBody>
          <a:bodyPr wrap="square" lIns="0" tIns="0" rIns="0" bIns="0" rtlCol="0" anchor="t">
            <a:spAutoFit/>
          </a:bodyPr>
          <a:lstStyle/>
          <a:p>
            <a:pPr marL="0" lvl="0" indent="0" algn="just" rtl="0">
              <a:spcBef>
                <a:spcPts val="0"/>
              </a:spcBef>
              <a:spcAft>
                <a:spcPts val="0"/>
              </a:spcAft>
              <a:buNone/>
            </a:pPr>
            <a:r>
              <a:rPr lang="en-US" sz="3600" dirty="0"/>
              <a:t>Outdoor scenes, in bad weather are usually degraded due to the presence of particles or droplets in the atmosphere. The amount of scattering depends on the distances of the scene points from the camera.</a:t>
            </a:r>
          </a:p>
          <a:p>
            <a:pPr marL="0" lvl="0" indent="0" algn="just" rtl="0">
              <a:spcBef>
                <a:spcPts val="0"/>
              </a:spcBef>
              <a:spcAft>
                <a:spcPts val="0"/>
              </a:spcAft>
              <a:buNone/>
            </a:pPr>
            <a:endParaRPr lang="en-US" sz="3600" dirty="0"/>
          </a:p>
          <a:p>
            <a:pPr marL="0" lvl="0" indent="0" algn="just" rtl="0">
              <a:spcBef>
                <a:spcPts val="1600"/>
              </a:spcBef>
              <a:spcAft>
                <a:spcPts val="1600"/>
              </a:spcAft>
              <a:buNone/>
            </a:pPr>
            <a:r>
              <a:rPr lang="en-US" sz="3600" dirty="0"/>
              <a:t>We use Dark Channel Prior which gives us an effective method to estimate the local transmissions for hazy images.</a:t>
            </a:r>
          </a:p>
          <a:p>
            <a:pPr marL="698340" lvl="1" indent="-349170">
              <a:lnSpc>
                <a:spcPts val="6469"/>
              </a:lnSpc>
              <a:buFont typeface="Arial"/>
              <a:buChar char="•"/>
            </a:pPr>
            <a:endParaRPr lang="en-US" sz="3234" dirty="0">
              <a:solidFill>
                <a:srgbClr val="000000"/>
              </a:solidFill>
              <a:latin typeface="Arial"/>
            </a:endParaRP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kumimoji="0" lang="en-US" sz="4800" b="0" i="0" u="none" strike="noStrike" kern="1200" cap="none" spc="0" normalizeH="0" baseline="0" noProof="0" dirty="0">
                <a:ln>
                  <a:noFill/>
                </a:ln>
                <a:solidFill>
                  <a:srgbClr val="000000"/>
                </a:solidFill>
                <a:effectLst/>
                <a:uLnTx/>
                <a:uFillTx/>
                <a:latin typeface="SF Compact Display" panose="020B0504030202060204" pitchFamily="34" charset="0"/>
                <a:ea typeface="SF Pro Display" panose="00000500000000000000" pitchFamily="50" charset="0"/>
                <a:cs typeface="+mn-cs"/>
              </a:rPr>
              <a:t>Introduction</a:t>
            </a:r>
            <a:endParaRPr lang="en-IN" dirty="0"/>
          </a:p>
        </p:txBody>
      </p:sp>
      <p:pic>
        <p:nvPicPr>
          <p:cNvPr id="17" name="Picture 16">
            <a:extLst>
              <a:ext uri="{FF2B5EF4-FFF2-40B4-BE49-F238E27FC236}">
                <a16:creationId xmlns:a16="http://schemas.microsoft.com/office/drawing/2014/main" id="{3D8E889B-F030-4C2D-97BD-769866B70F6D}"/>
              </a:ext>
            </a:extLst>
          </p:cNvPr>
          <p:cNvPicPr>
            <a:picLocks noChangeAspect="1"/>
          </p:cNvPicPr>
          <p:nvPr/>
        </p:nvPicPr>
        <p:blipFill>
          <a:blip r:embed="rId4"/>
          <a:stretch>
            <a:fillRect/>
          </a:stretch>
        </p:blipFill>
        <p:spPr>
          <a:xfrm>
            <a:off x="11860982" y="2324100"/>
            <a:ext cx="6325559" cy="4203037"/>
          </a:xfrm>
          <a:prstGeom prst="rect">
            <a:avLst/>
          </a:prstGeom>
        </p:spPr>
      </p:pic>
    </p:spTree>
    <p:extLst>
      <p:ext uri="{BB962C8B-B14F-4D97-AF65-F5344CB8AC3E}">
        <p14:creationId xmlns:p14="http://schemas.microsoft.com/office/powerpoint/2010/main" val="1347645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References</a:t>
            </a:r>
            <a:endParaRPr lang="en-IN" dirty="0"/>
          </a:p>
        </p:txBody>
      </p:sp>
      <p:sp>
        <p:nvSpPr>
          <p:cNvPr id="9" name="TextBox 8">
            <a:extLst>
              <a:ext uri="{FF2B5EF4-FFF2-40B4-BE49-F238E27FC236}">
                <a16:creationId xmlns:a16="http://schemas.microsoft.com/office/drawing/2014/main" id="{23EA60CA-25B2-417A-A85E-60916450483F}"/>
              </a:ext>
            </a:extLst>
          </p:cNvPr>
          <p:cNvSpPr txBox="1"/>
          <p:nvPr/>
        </p:nvSpPr>
        <p:spPr>
          <a:xfrm>
            <a:off x="2057400" y="2705100"/>
            <a:ext cx="15163800" cy="5509200"/>
          </a:xfrm>
          <a:prstGeom prst="rect">
            <a:avLst/>
          </a:prstGeom>
          <a:noFill/>
        </p:spPr>
        <p:txBody>
          <a:bodyPr wrap="square">
            <a:spAutoFit/>
          </a:bodyPr>
          <a:lstStyle/>
          <a:p>
            <a:r>
              <a:rPr lang="en-IN" sz="3200" i="1" dirty="0"/>
              <a:t>[1] K. He, J. Sun, and X. Tang, “Single image haze removal using dark channel prior”</a:t>
            </a:r>
          </a:p>
          <a:p>
            <a:endParaRPr lang="en-IN" sz="3200" i="1" dirty="0"/>
          </a:p>
          <a:p>
            <a:r>
              <a:rPr lang="en-IN" sz="3200" i="1" dirty="0"/>
              <a:t>[2] J. Pang, O. C. Au and Z. Guo, “Improved Single Image Dehazing Using Guided Filter”</a:t>
            </a:r>
          </a:p>
          <a:p>
            <a:endParaRPr lang="en-IN" sz="3200" i="1" dirty="0"/>
          </a:p>
          <a:p>
            <a:r>
              <a:rPr lang="en-IN" sz="3200" i="1" dirty="0"/>
              <a:t>[3] C. O. </a:t>
            </a:r>
            <a:r>
              <a:rPr lang="en-IN" sz="3200" i="1" dirty="0" err="1"/>
              <a:t>Ancuti</a:t>
            </a:r>
            <a:r>
              <a:rPr lang="en-IN" sz="3200" i="1" dirty="0"/>
              <a:t>, C. </a:t>
            </a:r>
            <a:r>
              <a:rPr lang="en-IN" sz="3200" i="1" dirty="0" err="1"/>
              <a:t>Ancuti</a:t>
            </a:r>
            <a:r>
              <a:rPr lang="en-IN" sz="3200" i="1" dirty="0"/>
              <a:t>, R. </a:t>
            </a:r>
            <a:r>
              <a:rPr lang="en-IN" sz="3200" i="1" dirty="0" err="1"/>
              <a:t>Timofte</a:t>
            </a:r>
            <a:r>
              <a:rPr lang="en-IN" sz="3200" i="1" dirty="0"/>
              <a:t> and C. D. </a:t>
            </a:r>
            <a:r>
              <a:rPr lang="en-IN" sz="3200" i="1" dirty="0" err="1"/>
              <a:t>Vleeschouwer</a:t>
            </a:r>
            <a:r>
              <a:rPr lang="en-IN" sz="3200" i="1" dirty="0"/>
              <a:t>, “O-HAZE: a dehazing</a:t>
            </a:r>
          </a:p>
          <a:p>
            <a:r>
              <a:rPr lang="en-IN" sz="3200" i="1" dirty="0"/>
              <a:t>benchmark with real hazy and haze-free outdoor images”</a:t>
            </a:r>
          </a:p>
          <a:p>
            <a:endParaRPr lang="en-IN" sz="3200" i="1" dirty="0"/>
          </a:p>
          <a:p>
            <a:r>
              <a:rPr lang="en-IN" sz="3200" i="1" dirty="0"/>
              <a:t>[4] C. O. </a:t>
            </a:r>
            <a:r>
              <a:rPr lang="en-IN" sz="3200" i="1" dirty="0" err="1"/>
              <a:t>Ancuti</a:t>
            </a:r>
            <a:r>
              <a:rPr lang="en-IN" sz="3200" i="1" dirty="0"/>
              <a:t>, C. </a:t>
            </a:r>
            <a:r>
              <a:rPr lang="en-IN" sz="3200" i="1" dirty="0" err="1"/>
              <a:t>Ancuti</a:t>
            </a:r>
            <a:r>
              <a:rPr lang="en-IN" sz="3200" i="1" dirty="0"/>
              <a:t>, R. </a:t>
            </a:r>
            <a:r>
              <a:rPr lang="en-IN" sz="3200" i="1" dirty="0" err="1"/>
              <a:t>Timofte</a:t>
            </a:r>
            <a:r>
              <a:rPr lang="en-IN" sz="3200" i="1" dirty="0"/>
              <a:t> and C. D. </a:t>
            </a:r>
            <a:r>
              <a:rPr lang="en-IN" sz="3200" i="1" dirty="0" err="1"/>
              <a:t>Vleeschouwer</a:t>
            </a:r>
            <a:r>
              <a:rPr lang="en-IN" sz="3200" i="1" dirty="0"/>
              <a:t>, “I-HAZE: a dehazing</a:t>
            </a:r>
          </a:p>
          <a:p>
            <a:r>
              <a:rPr lang="en-IN" sz="3200" i="1" dirty="0"/>
              <a:t>benchmark with real hazy and haze-free indoor images”</a:t>
            </a:r>
          </a:p>
          <a:p>
            <a:endParaRPr lang="en-IN" sz="3200" i="1" dirty="0"/>
          </a:p>
          <a:p>
            <a:r>
              <a:rPr lang="en-IN" sz="3200" i="1" dirty="0"/>
              <a:t>[5] N. </a:t>
            </a:r>
            <a:r>
              <a:rPr lang="en-IN" sz="3200" i="1" dirty="0" err="1"/>
              <a:t>Limare</a:t>
            </a:r>
            <a:r>
              <a:rPr lang="en-IN" sz="3200" i="1" dirty="0"/>
              <a:t>, J. L. </a:t>
            </a:r>
            <a:r>
              <a:rPr lang="en-IN" sz="3200" i="1" dirty="0" err="1"/>
              <a:t>Lisani</a:t>
            </a:r>
            <a:r>
              <a:rPr lang="en-IN" sz="3200" i="1" dirty="0"/>
              <a:t>, J. M. Morel, A. B. Petro, C. </a:t>
            </a:r>
            <a:r>
              <a:rPr lang="en-IN" sz="3200" i="1" dirty="0" err="1"/>
              <a:t>Sbert</a:t>
            </a:r>
            <a:r>
              <a:rPr lang="en-IN" sz="3200" i="1" dirty="0"/>
              <a:t>, “Simplest </a:t>
            </a:r>
            <a:r>
              <a:rPr lang="en-IN" sz="3200" i="1" dirty="0" err="1"/>
              <a:t>Color</a:t>
            </a:r>
            <a:r>
              <a:rPr lang="en-IN" sz="3200" i="1" dirty="0"/>
              <a:t> Balance”</a:t>
            </a:r>
          </a:p>
        </p:txBody>
      </p:sp>
    </p:spTree>
    <p:extLst>
      <p:ext uri="{BB962C8B-B14F-4D97-AF65-F5344CB8AC3E}">
        <p14:creationId xmlns:p14="http://schemas.microsoft.com/office/powerpoint/2010/main" val="2938959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789484" y="2901426"/>
            <a:ext cx="15736515" cy="553998"/>
          </a:xfrm>
          <a:prstGeom prst="rect">
            <a:avLst/>
          </a:prstGeom>
        </p:spPr>
        <p:txBody>
          <a:bodyPr wrap="square" lIns="0" tIns="0" rIns="0" bIns="0" rtlCol="0" anchor="t">
            <a:spAutoFit/>
          </a:bodyPr>
          <a:lstStyle/>
          <a:p>
            <a:pPr marL="0" lvl="0" indent="0" algn="l" rtl="0">
              <a:spcBef>
                <a:spcPts val="0"/>
              </a:spcBef>
              <a:spcAft>
                <a:spcPts val="0"/>
              </a:spcAft>
              <a:buNone/>
            </a:pPr>
            <a:endParaRPr lang="en-US" sz="3600" dirty="0"/>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kumimoji="0" lang="en-US" sz="4800" b="0" i="0" u="none" strike="noStrike" kern="1200" cap="none" spc="0" normalizeH="0" baseline="0" noProof="0" dirty="0">
                <a:ln>
                  <a:noFill/>
                </a:ln>
                <a:solidFill>
                  <a:srgbClr val="000000"/>
                </a:solidFill>
                <a:effectLst/>
                <a:uLnTx/>
                <a:uFillTx/>
                <a:latin typeface="SF Compact Display" panose="020B0504030202060204" pitchFamily="34" charset="0"/>
                <a:ea typeface="SF Pro Display" panose="00000500000000000000" pitchFamily="50" charset="0"/>
                <a:cs typeface="+mn-cs"/>
              </a:rPr>
              <a:t>Concepts Used</a:t>
            </a:r>
            <a:endParaRPr lang="en-IN" dirty="0"/>
          </a:p>
        </p:txBody>
      </p:sp>
      <p:pic>
        <p:nvPicPr>
          <p:cNvPr id="8" name="Picture 7">
            <a:extLst>
              <a:ext uri="{FF2B5EF4-FFF2-40B4-BE49-F238E27FC236}">
                <a16:creationId xmlns:a16="http://schemas.microsoft.com/office/drawing/2014/main" id="{BADA1C83-03C6-4CD7-A421-4B22388A4511}"/>
              </a:ext>
            </a:extLst>
          </p:cNvPr>
          <p:cNvPicPr>
            <a:picLocks noChangeAspect="1"/>
          </p:cNvPicPr>
          <p:nvPr/>
        </p:nvPicPr>
        <p:blipFill>
          <a:blip r:embed="rId4"/>
          <a:stretch>
            <a:fillRect/>
          </a:stretch>
        </p:blipFill>
        <p:spPr>
          <a:xfrm>
            <a:off x="1371600" y="3366767"/>
            <a:ext cx="11598031" cy="1115599"/>
          </a:xfrm>
          <a:prstGeom prst="rect">
            <a:avLst/>
          </a:prstGeom>
        </p:spPr>
      </p:pic>
      <p:sp>
        <p:nvSpPr>
          <p:cNvPr id="13" name="TextBox 12">
            <a:extLst>
              <a:ext uri="{FF2B5EF4-FFF2-40B4-BE49-F238E27FC236}">
                <a16:creationId xmlns:a16="http://schemas.microsoft.com/office/drawing/2014/main" id="{B61E9D57-8A5C-4E64-ACCC-4EA81DF7C9FE}"/>
              </a:ext>
            </a:extLst>
          </p:cNvPr>
          <p:cNvSpPr txBox="1"/>
          <p:nvPr/>
        </p:nvSpPr>
        <p:spPr>
          <a:xfrm>
            <a:off x="1371600" y="2492307"/>
            <a:ext cx="13300363" cy="646331"/>
          </a:xfrm>
          <a:prstGeom prst="rect">
            <a:avLst/>
          </a:prstGeom>
          <a:noFill/>
        </p:spPr>
        <p:txBody>
          <a:bodyPr wrap="square">
            <a:spAutoFit/>
          </a:bodyPr>
          <a:lstStyle/>
          <a:p>
            <a:r>
              <a:rPr lang="en-US" sz="3600" dirty="0"/>
              <a:t>The formation of a haze image can be represented by the equation:</a:t>
            </a:r>
            <a:endParaRPr lang="en-IN" sz="3600" dirty="0"/>
          </a:p>
        </p:txBody>
      </p:sp>
      <p:sp>
        <p:nvSpPr>
          <p:cNvPr id="19" name="TextBox 18">
            <a:extLst>
              <a:ext uri="{FF2B5EF4-FFF2-40B4-BE49-F238E27FC236}">
                <a16:creationId xmlns:a16="http://schemas.microsoft.com/office/drawing/2014/main" id="{73A73982-AB3F-43D7-8724-E89D8ED62EEA}"/>
              </a:ext>
            </a:extLst>
          </p:cNvPr>
          <p:cNvSpPr txBox="1"/>
          <p:nvPr/>
        </p:nvSpPr>
        <p:spPr>
          <a:xfrm>
            <a:off x="1371600" y="5199032"/>
            <a:ext cx="15157106" cy="2862322"/>
          </a:xfrm>
          <a:prstGeom prst="rect">
            <a:avLst/>
          </a:prstGeom>
          <a:noFill/>
        </p:spPr>
        <p:txBody>
          <a:bodyPr wrap="square">
            <a:spAutoFit/>
          </a:bodyPr>
          <a:lstStyle/>
          <a:p>
            <a:pPr algn="just"/>
            <a:r>
              <a:rPr lang="en-US" sz="3600" dirty="0"/>
              <a:t>Where I is the observed hazy image, J is the scene radiance(undegraded image), A is the global atmospheric light, and t is the medium transmission describing the portion of the light that is not scattered and reaches the camera. </a:t>
            </a:r>
          </a:p>
          <a:p>
            <a:pPr algn="just"/>
            <a:endParaRPr lang="en-US" sz="3600" dirty="0"/>
          </a:p>
          <a:p>
            <a:pPr algn="just"/>
            <a:r>
              <a:rPr lang="en-US" sz="3600" dirty="0"/>
              <a:t>The goal here is to recover J, A, and t from I.</a:t>
            </a:r>
            <a:endParaRPr lang="en-IN" sz="3600" dirty="0"/>
          </a:p>
        </p:txBody>
      </p:sp>
    </p:spTree>
    <p:extLst>
      <p:ext uri="{BB962C8B-B14F-4D97-AF65-F5344CB8AC3E}">
        <p14:creationId xmlns:p14="http://schemas.microsoft.com/office/powerpoint/2010/main" val="87556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1477328"/>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Dark Channel of an Image:</a:t>
            </a:r>
          </a:p>
          <a:p>
            <a:pPr marL="0" lvl="0" indent="0" algn="l" rtl="0">
              <a:spcBef>
                <a:spcPts val="0"/>
              </a:spcBef>
              <a:spcAft>
                <a:spcPts val="0"/>
              </a:spcAft>
              <a:buNone/>
            </a:pPr>
            <a:endParaRPr lang="en-US" sz="3200" b="1" dirty="0"/>
          </a:p>
          <a:p>
            <a:pPr marL="0" lvl="0" indent="0" algn="l" rtl="0">
              <a:spcBef>
                <a:spcPts val="0"/>
              </a:spcBef>
              <a:spcAft>
                <a:spcPts val="0"/>
              </a:spcAft>
              <a:buNone/>
            </a:pPr>
            <a:r>
              <a:rPr lang="en-US" sz="3200" dirty="0"/>
              <a:t>For an image J, we define the dark channel as:</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pic>
        <p:nvPicPr>
          <p:cNvPr id="3" name="Picture 2">
            <a:extLst>
              <a:ext uri="{FF2B5EF4-FFF2-40B4-BE49-F238E27FC236}">
                <a16:creationId xmlns:a16="http://schemas.microsoft.com/office/drawing/2014/main" id="{ADBD618E-CC01-4C9B-968C-863338312CCE}"/>
              </a:ext>
            </a:extLst>
          </p:cNvPr>
          <p:cNvPicPr>
            <a:picLocks noChangeAspect="1"/>
          </p:cNvPicPr>
          <p:nvPr/>
        </p:nvPicPr>
        <p:blipFill>
          <a:blip r:embed="rId4"/>
          <a:stretch>
            <a:fillRect/>
          </a:stretch>
        </p:blipFill>
        <p:spPr>
          <a:xfrm>
            <a:off x="1757299" y="4106578"/>
            <a:ext cx="10135880" cy="1692977"/>
          </a:xfrm>
          <a:prstGeom prst="rect">
            <a:avLst/>
          </a:prstGeom>
        </p:spPr>
      </p:pic>
      <p:sp>
        <p:nvSpPr>
          <p:cNvPr id="11" name="TextBox 10">
            <a:extLst>
              <a:ext uri="{FF2B5EF4-FFF2-40B4-BE49-F238E27FC236}">
                <a16:creationId xmlns:a16="http://schemas.microsoft.com/office/drawing/2014/main" id="{B8E4D986-E551-4EAE-941E-D77B7AAD3A3E}"/>
              </a:ext>
            </a:extLst>
          </p:cNvPr>
          <p:cNvSpPr txBox="1"/>
          <p:nvPr/>
        </p:nvSpPr>
        <p:spPr>
          <a:xfrm>
            <a:off x="1771154" y="5952703"/>
            <a:ext cx="13849846" cy="584775"/>
          </a:xfrm>
          <a:prstGeom prst="rect">
            <a:avLst/>
          </a:prstGeom>
          <a:noFill/>
        </p:spPr>
        <p:txBody>
          <a:bodyPr wrap="square">
            <a:spAutoFit/>
          </a:bodyPr>
          <a:lstStyle/>
          <a:p>
            <a:r>
              <a:rPr lang="en-US" sz="3200" dirty="0"/>
              <a:t>where </a:t>
            </a:r>
            <a:r>
              <a:rPr lang="en-US" sz="3200" dirty="0" err="1"/>
              <a:t>Jc</a:t>
            </a:r>
            <a:r>
              <a:rPr lang="en-US" sz="3200" dirty="0"/>
              <a:t> is a color channel of J and Ω(x) is a local patch centered at x.</a:t>
            </a:r>
          </a:p>
        </p:txBody>
      </p:sp>
      <p:pic>
        <p:nvPicPr>
          <p:cNvPr id="3076" name="Picture 4">
            <a:extLst>
              <a:ext uri="{FF2B5EF4-FFF2-40B4-BE49-F238E27FC236}">
                <a16:creationId xmlns:a16="http://schemas.microsoft.com/office/drawing/2014/main" id="{5EAA96C7-6E06-42BA-86C0-35B4BCA5CB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29" t="2336" r="1777" b="4478"/>
          <a:stretch/>
        </p:blipFill>
        <p:spPr bwMode="auto">
          <a:xfrm>
            <a:off x="13540790" y="2465710"/>
            <a:ext cx="4533563" cy="671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875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5827236"/>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Dark Channel of an Image:</a:t>
            </a:r>
          </a:p>
          <a:p>
            <a:pPr marL="0" lvl="0" indent="0" algn="l" rtl="0">
              <a:spcBef>
                <a:spcPts val="0"/>
              </a:spcBef>
              <a:spcAft>
                <a:spcPts val="0"/>
              </a:spcAft>
              <a:buNone/>
            </a:pPr>
            <a:endParaRPr lang="en-US" sz="3200" b="1" dirty="0"/>
          </a:p>
          <a:p>
            <a:pPr marL="0" lvl="0" indent="0" algn="l" rtl="0">
              <a:spcBef>
                <a:spcPts val="0"/>
              </a:spcBef>
              <a:spcAft>
                <a:spcPts val="0"/>
              </a:spcAft>
              <a:buNone/>
            </a:pPr>
            <a:r>
              <a:rPr lang="en-US" sz="3200" dirty="0"/>
              <a:t>The basic observation is that on haze-free outdoor images, most of the non-sky patches, at least one color channel has very low intensity at some pixels. The low intensities in the dark channel are mainly due to:</a:t>
            </a:r>
          </a:p>
          <a:p>
            <a:pPr marL="457200" lvl="0" indent="-342900" algn="l" rtl="0">
              <a:spcBef>
                <a:spcPts val="1600"/>
              </a:spcBef>
              <a:spcAft>
                <a:spcPts val="0"/>
              </a:spcAft>
              <a:buSzPts val="1800"/>
              <a:buChar char="●"/>
            </a:pPr>
            <a:r>
              <a:rPr lang="en-US" sz="3200" dirty="0"/>
              <a:t>Dark objects, shadows of trees and rocks.</a:t>
            </a:r>
          </a:p>
          <a:p>
            <a:pPr marL="457200" lvl="0" indent="-342900" algn="l" rtl="0">
              <a:spcBef>
                <a:spcPts val="0"/>
              </a:spcBef>
              <a:spcAft>
                <a:spcPts val="0"/>
              </a:spcAft>
              <a:buSzPts val="1800"/>
              <a:buChar char="●"/>
            </a:pPr>
            <a:r>
              <a:rPr lang="en-US" sz="3200" dirty="0"/>
              <a:t>Colorful objects Ex- green, red, yellow, blue</a:t>
            </a:r>
          </a:p>
          <a:p>
            <a:pPr marL="457200" lvl="0" indent="-342900" algn="l" rtl="0">
              <a:spcBef>
                <a:spcPts val="0"/>
              </a:spcBef>
              <a:spcAft>
                <a:spcPts val="0"/>
              </a:spcAft>
              <a:buSzPts val="1800"/>
              <a:buChar char="●"/>
            </a:pPr>
            <a:r>
              <a:rPr lang="en-US" sz="3200" dirty="0"/>
              <a:t>Objects with greyish color (i.e., having equal intensity across the three channels) are rarely found outdoors.</a:t>
            </a:r>
          </a:p>
          <a:p>
            <a:pPr marL="0" lvl="0" indent="0" algn="l" rtl="0">
              <a:spcBef>
                <a:spcPts val="1600"/>
              </a:spcBef>
              <a:spcAft>
                <a:spcPts val="1600"/>
              </a:spcAft>
              <a:buNone/>
            </a:pPr>
            <a:r>
              <a:rPr lang="en-US" sz="3200" dirty="0"/>
              <a:t>Since the natural outdoor images are usually colorful and full of shadows, it is reasonable to generalize the observation.</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spTree>
    <p:extLst>
      <p:ext uri="{BB962C8B-B14F-4D97-AF65-F5344CB8AC3E}">
        <p14:creationId xmlns:p14="http://schemas.microsoft.com/office/powerpoint/2010/main" val="204577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984885"/>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Dark Channel of an Image:</a:t>
            </a:r>
          </a:p>
          <a:p>
            <a:pPr marL="0" lvl="0" indent="0" algn="l" rtl="0">
              <a:spcBef>
                <a:spcPts val="0"/>
              </a:spcBef>
              <a:spcAft>
                <a:spcPts val="0"/>
              </a:spcAft>
              <a:buNone/>
            </a:pPr>
            <a:endParaRPr lang="en-US" sz="3200" b="1" dirty="0"/>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pic>
        <p:nvPicPr>
          <p:cNvPr id="8" name="Picture 7">
            <a:extLst>
              <a:ext uri="{FF2B5EF4-FFF2-40B4-BE49-F238E27FC236}">
                <a16:creationId xmlns:a16="http://schemas.microsoft.com/office/drawing/2014/main" id="{09B60601-6A2E-41D0-BAF8-31A57395A490}"/>
              </a:ext>
            </a:extLst>
          </p:cNvPr>
          <p:cNvPicPr>
            <a:picLocks noChangeAspect="1"/>
          </p:cNvPicPr>
          <p:nvPr/>
        </p:nvPicPr>
        <p:blipFill>
          <a:blip r:embed="rId4"/>
          <a:stretch>
            <a:fillRect/>
          </a:stretch>
        </p:blipFill>
        <p:spPr>
          <a:xfrm>
            <a:off x="990600" y="3429813"/>
            <a:ext cx="8410002" cy="5644913"/>
          </a:xfrm>
          <a:prstGeom prst="rect">
            <a:avLst/>
          </a:prstGeom>
        </p:spPr>
      </p:pic>
      <p:pic>
        <p:nvPicPr>
          <p:cNvPr id="10" name="Picture 9">
            <a:extLst>
              <a:ext uri="{FF2B5EF4-FFF2-40B4-BE49-F238E27FC236}">
                <a16:creationId xmlns:a16="http://schemas.microsoft.com/office/drawing/2014/main" id="{5364C8AA-80B9-4144-8223-D31EB33CF300}"/>
              </a:ext>
            </a:extLst>
          </p:cNvPr>
          <p:cNvPicPr>
            <a:picLocks noChangeAspect="1"/>
          </p:cNvPicPr>
          <p:nvPr/>
        </p:nvPicPr>
        <p:blipFill>
          <a:blip r:embed="rId5"/>
          <a:stretch>
            <a:fillRect/>
          </a:stretch>
        </p:blipFill>
        <p:spPr>
          <a:xfrm>
            <a:off x="9400601" y="3460986"/>
            <a:ext cx="8240249" cy="5613740"/>
          </a:xfrm>
          <a:prstGeom prst="rect">
            <a:avLst/>
          </a:prstGeom>
        </p:spPr>
      </p:pic>
    </p:spTree>
    <p:extLst>
      <p:ext uri="{BB962C8B-B14F-4D97-AF65-F5344CB8AC3E}">
        <p14:creationId xmlns:p14="http://schemas.microsoft.com/office/powerpoint/2010/main" val="31705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1" y="2476102"/>
            <a:ext cx="10462410" cy="5334794"/>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Estimating Atmospheric Light:</a:t>
            </a:r>
          </a:p>
          <a:p>
            <a:pPr marL="0" lvl="0" indent="0" algn="l" rtl="0">
              <a:spcBef>
                <a:spcPts val="0"/>
              </a:spcBef>
              <a:spcAft>
                <a:spcPts val="0"/>
              </a:spcAft>
              <a:buNone/>
            </a:pPr>
            <a:endParaRPr lang="en-US" sz="3200" b="1" dirty="0"/>
          </a:p>
          <a:p>
            <a:pPr marL="0" lvl="0" indent="0" algn="just" rtl="0">
              <a:spcBef>
                <a:spcPts val="0"/>
              </a:spcBef>
              <a:spcAft>
                <a:spcPts val="0"/>
              </a:spcAft>
              <a:buNone/>
            </a:pPr>
            <a:r>
              <a:rPr lang="en-US" sz="3200" dirty="0"/>
              <a:t>The dark channel of a haze image approximates the haze denseness. We can use it to estimate the atmospheric light.</a:t>
            </a:r>
          </a:p>
          <a:p>
            <a:pPr marL="0" lvl="0" indent="0" algn="just" rtl="0">
              <a:spcBef>
                <a:spcPts val="1600"/>
              </a:spcBef>
              <a:spcAft>
                <a:spcPts val="0"/>
              </a:spcAft>
              <a:buNone/>
            </a:pPr>
            <a:r>
              <a:rPr lang="en-US" sz="3200" dirty="0"/>
              <a:t>We pick the top 0.1% brightest pixels in the dark channel. These pixels are the most haze opaque. Among these pixels the pixel with the highest intensity in the Image is selected as the atmospheric light.</a:t>
            </a:r>
          </a:p>
          <a:p>
            <a:pPr marL="0" lvl="0" indent="0" algn="just" rtl="0">
              <a:spcBef>
                <a:spcPts val="1600"/>
              </a:spcBef>
              <a:spcAft>
                <a:spcPts val="1600"/>
              </a:spcAft>
              <a:buNone/>
            </a:pPr>
            <a:r>
              <a:rPr lang="en-US" sz="3200" dirty="0"/>
              <a:t>This method is better than picking the brightest pixel. Since, in images, the brightest pixel could be on white objects.</a:t>
            </a:r>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pic>
        <p:nvPicPr>
          <p:cNvPr id="4098" name="Picture 2">
            <a:extLst>
              <a:ext uri="{FF2B5EF4-FFF2-40B4-BE49-F238E27FC236}">
                <a16:creationId xmlns:a16="http://schemas.microsoft.com/office/drawing/2014/main" id="{69EF43F0-16D0-4237-8037-99AE0F1B07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15" t="1100" r="2531" b="5012"/>
          <a:stretch/>
        </p:blipFill>
        <p:spPr bwMode="auto">
          <a:xfrm>
            <a:off x="12700141" y="2157500"/>
            <a:ext cx="48768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87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805790" y="2476102"/>
            <a:ext cx="15736515" cy="984885"/>
          </a:xfrm>
          <a:prstGeom prst="rect">
            <a:avLst/>
          </a:prstGeom>
        </p:spPr>
        <p:txBody>
          <a:bodyPr wrap="square" lIns="0" tIns="0" rIns="0" bIns="0" rtlCol="0" anchor="t">
            <a:spAutoFit/>
          </a:bodyPr>
          <a:lstStyle/>
          <a:p>
            <a:pPr marL="0" lvl="0" indent="0" algn="l" rtl="0">
              <a:spcBef>
                <a:spcPts val="0"/>
              </a:spcBef>
              <a:spcAft>
                <a:spcPts val="0"/>
              </a:spcAft>
              <a:buNone/>
            </a:pPr>
            <a:r>
              <a:rPr lang="en-US" sz="3200" b="1" dirty="0"/>
              <a:t>Estimating the Transmission:</a:t>
            </a:r>
          </a:p>
          <a:p>
            <a:pPr marL="0" lvl="0" indent="0" algn="l" rtl="0">
              <a:spcBef>
                <a:spcPts val="0"/>
              </a:spcBef>
              <a:spcAft>
                <a:spcPts val="0"/>
              </a:spcAft>
              <a:buNone/>
            </a:pPr>
            <a:endParaRPr lang="en-US" sz="3200" b="1" dirty="0"/>
          </a:p>
        </p:txBody>
      </p:sp>
      <p:pic>
        <p:nvPicPr>
          <p:cNvPr id="6" name="Picture 2" descr="PESU I/O | PESU I/O">
            <a:extLst>
              <a:ext uri="{FF2B5EF4-FFF2-40B4-BE49-F238E27FC236}">
                <a16:creationId xmlns:a16="http://schemas.microsoft.com/office/drawing/2014/main" id="{420A74A8-1C1E-4C05-B635-FEC42D4A84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90" y="172278"/>
            <a:ext cx="2162627" cy="985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4E7AEF-D4B1-4DE6-A098-925992BA5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7341" y="42219"/>
            <a:ext cx="1219200" cy="1115599"/>
          </a:xfrm>
          <a:prstGeom prst="rect">
            <a:avLst/>
          </a:prstGeom>
          <a:noFill/>
          <a:ln>
            <a:noFill/>
          </a:ln>
        </p:spPr>
      </p:pic>
      <p:sp>
        <p:nvSpPr>
          <p:cNvPr id="15" name="TextBox 14">
            <a:extLst>
              <a:ext uri="{FF2B5EF4-FFF2-40B4-BE49-F238E27FC236}">
                <a16:creationId xmlns:a16="http://schemas.microsoft.com/office/drawing/2014/main" id="{4FC539EF-E2A9-432C-BC1E-56BC9FEF6194}"/>
              </a:ext>
            </a:extLst>
          </p:cNvPr>
          <p:cNvSpPr txBox="1"/>
          <p:nvPr/>
        </p:nvSpPr>
        <p:spPr>
          <a:xfrm>
            <a:off x="4572000" y="783127"/>
            <a:ext cx="9144000" cy="830997"/>
          </a:xfrm>
          <a:prstGeom prst="rect">
            <a:avLst/>
          </a:prstGeom>
          <a:noFill/>
        </p:spPr>
        <p:txBody>
          <a:bodyPr wrap="square">
            <a:spAutoFit/>
          </a:bodyPr>
          <a:lstStyle/>
          <a:p>
            <a:pPr algn="ctr"/>
            <a:r>
              <a:rPr lang="en-US" sz="4800" dirty="0">
                <a:solidFill>
                  <a:srgbClr val="000000"/>
                </a:solidFill>
                <a:latin typeface="SF Compact Display" panose="020B0504030202060204" pitchFamily="34" charset="0"/>
                <a:ea typeface="SF Pro Display" panose="00000500000000000000" pitchFamily="50" charset="0"/>
              </a:rPr>
              <a:t>Concepts Used</a:t>
            </a:r>
            <a:endParaRPr lang="en-IN" dirty="0"/>
          </a:p>
        </p:txBody>
      </p:sp>
      <p:pic>
        <p:nvPicPr>
          <p:cNvPr id="8" name="Picture 7">
            <a:extLst>
              <a:ext uri="{FF2B5EF4-FFF2-40B4-BE49-F238E27FC236}">
                <a16:creationId xmlns:a16="http://schemas.microsoft.com/office/drawing/2014/main" id="{BDA7A7D0-2003-4DA8-870C-1C6C483FD6C3}"/>
              </a:ext>
            </a:extLst>
          </p:cNvPr>
          <p:cNvPicPr>
            <a:picLocks noChangeAspect="1"/>
          </p:cNvPicPr>
          <p:nvPr/>
        </p:nvPicPr>
        <p:blipFill>
          <a:blip r:embed="rId4"/>
          <a:stretch>
            <a:fillRect/>
          </a:stretch>
        </p:blipFill>
        <p:spPr>
          <a:xfrm>
            <a:off x="1802437" y="3460987"/>
            <a:ext cx="8763000" cy="842901"/>
          </a:xfrm>
          <a:prstGeom prst="rect">
            <a:avLst/>
          </a:prstGeom>
        </p:spPr>
      </p:pic>
      <p:sp>
        <p:nvSpPr>
          <p:cNvPr id="10" name="TextBox 9">
            <a:extLst>
              <a:ext uri="{FF2B5EF4-FFF2-40B4-BE49-F238E27FC236}">
                <a16:creationId xmlns:a16="http://schemas.microsoft.com/office/drawing/2014/main" id="{771BAF90-B68F-47C6-B61F-21FE9020EA3C}"/>
              </a:ext>
            </a:extLst>
          </p:cNvPr>
          <p:cNvSpPr txBox="1"/>
          <p:nvPr/>
        </p:nvSpPr>
        <p:spPr>
          <a:xfrm>
            <a:off x="1750372" y="4703998"/>
            <a:ext cx="13182600" cy="584775"/>
          </a:xfrm>
          <a:prstGeom prst="rect">
            <a:avLst/>
          </a:prstGeom>
          <a:noFill/>
        </p:spPr>
        <p:txBody>
          <a:bodyPr wrap="square">
            <a:spAutoFit/>
          </a:bodyPr>
          <a:lstStyle/>
          <a:p>
            <a:r>
              <a:rPr lang="en-US" sz="3200" dirty="0"/>
              <a:t>Taking min operation in the local patch on the haze imaging equation:</a:t>
            </a:r>
          </a:p>
        </p:txBody>
      </p:sp>
      <p:pic>
        <p:nvPicPr>
          <p:cNvPr id="11" name="Picture 10">
            <a:extLst>
              <a:ext uri="{FF2B5EF4-FFF2-40B4-BE49-F238E27FC236}">
                <a16:creationId xmlns:a16="http://schemas.microsoft.com/office/drawing/2014/main" id="{0E7E177F-1412-4B09-9EA9-767F46CBEF3D}"/>
              </a:ext>
            </a:extLst>
          </p:cNvPr>
          <p:cNvPicPr>
            <a:picLocks noChangeAspect="1"/>
          </p:cNvPicPr>
          <p:nvPr/>
        </p:nvPicPr>
        <p:blipFill>
          <a:blip r:embed="rId5"/>
          <a:stretch>
            <a:fillRect/>
          </a:stretch>
        </p:blipFill>
        <p:spPr>
          <a:xfrm>
            <a:off x="1802437" y="5351929"/>
            <a:ext cx="12994625" cy="1485933"/>
          </a:xfrm>
          <a:prstGeom prst="rect">
            <a:avLst/>
          </a:prstGeom>
        </p:spPr>
      </p:pic>
      <p:pic>
        <p:nvPicPr>
          <p:cNvPr id="13" name="Picture 12">
            <a:extLst>
              <a:ext uri="{FF2B5EF4-FFF2-40B4-BE49-F238E27FC236}">
                <a16:creationId xmlns:a16="http://schemas.microsoft.com/office/drawing/2014/main" id="{00207A3D-15A0-4EA1-91D5-E56BAFFC6569}"/>
              </a:ext>
            </a:extLst>
          </p:cNvPr>
          <p:cNvPicPr>
            <a:picLocks noChangeAspect="1"/>
          </p:cNvPicPr>
          <p:nvPr/>
        </p:nvPicPr>
        <p:blipFill>
          <a:blip r:embed="rId6"/>
          <a:stretch>
            <a:fillRect/>
          </a:stretch>
        </p:blipFill>
        <p:spPr>
          <a:xfrm>
            <a:off x="1802437" y="7353300"/>
            <a:ext cx="11403643" cy="1680808"/>
          </a:xfrm>
          <a:prstGeom prst="rect">
            <a:avLst/>
          </a:prstGeom>
        </p:spPr>
      </p:pic>
    </p:spTree>
    <p:extLst>
      <p:ext uri="{BB962C8B-B14F-4D97-AF65-F5344CB8AC3E}">
        <p14:creationId xmlns:p14="http://schemas.microsoft.com/office/powerpoint/2010/main" val="648675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790</TotalTime>
  <Words>1136</Words>
  <Application>Microsoft Office PowerPoint</Application>
  <PresentationFormat>Custom</PresentationFormat>
  <Paragraphs>114</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SF Pro Display</vt:lpstr>
      <vt:lpstr>Calibri</vt:lpstr>
      <vt:lpstr>SF Compact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 Presentation Template</dc:title>
  <cp:lastModifiedBy>Admin</cp:lastModifiedBy>
  <cp:revision>25</cp:revision>
  <dcterms:created xsi:type="dcterms:W3CDTF">2006-08-16T00:00:00Z</dcterms:created>
  <dcterms:modified xsi:type="dcterms:W3CDTF">2023-11-24T09:41:06Z</dcterms:modified>
  <dc:identifier>DAFzuyTMyJ8</dc:identifier>
</cp:coreProperties>
</file>